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 id="2147483699" r:id="rId4"/>
  </p:sldMasterIdLst>
  <p:sldIdLst>
    <p:sldId id="261" r:id="rId5"/>
    <p:sldId id="260" r:id="rId6"/>
    <p:sldId id="258"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B7CF"/>
    <a:srgbClr val="2C4255"/>
    <a:srgbClr val="243D51"/>
    <a:srgbClr val="C9E4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55"/>
    <p:restoredTop sz="96327"/>
  </p:normalViewPr>
  <p:slideViewPr>
    <p:cSldViewPr snapToGrid="0" snapToObjects="1">
      <p:cViewPr varScale="1">
        <p:scale>
          <a:sx n="67" d="100"/>
          <a:sy n="67" d="100"/>
        </p:scale>
        <p:origin x="832" y="4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8" name="Picture Placeholder 27">
            <a:extLst>
              <a:ext uri="{FF2B5EF4-FFF2-40B4-BE49-F238E27FC236}">
                <a16:creationId xmlns:a16="http://schemas.microsoft.com/office/drawing/2014/main" id="{8A15EC62-3DED-7F43-8F51-6DDF362354AF}"/>
              </a:ext>
            </a:extLst>
          </p:cNvPr>
          <p:cNvSpPr>
            <a:spLocks noGrp="1"/>
          </p:cNvSpPr>
          <p:nvPr>
            <p:ph type="pic" sz="quarter" idx="13"/>
          </p:nvPr>
        </p:nvSpPr>
        <p:spPr>
          <a:xfrm>
            <a:off x="-12700" y="0"/>
            <a:ext cx="5005388" cy="6858000"/>
          </a:xfrm>
          <a:ln>
            <a:noFill/>
          </a:ln>
        </p:spPr>
        <p:txBody>
          <a:bodyPr/>
          <a:lstStyle/>
          <a:p>
            <a:r>
              <a:rPr lang="en-US"/>
              <a:t>Click icon to add picture</a:t>
            </a:r>
          </a:p>
        </p:txBody>
      </p:sp>
      <p:pic>
        <p:nvPicPr>
          <p:cNvPr id="23" name="Picture 22" descr="A picture containing object, clock&#10;&#10;Description automatically generated">
            <a:extLst>
              <a:ext uri="{FF2B5EF4-FFF2-40B4-BE49-F238E27FC236}">
                <a16:creationId xmlns:a16="http://schemas.microsoft.com/office/drawing/2014/main" id="{7B57D509-57C3-E74B-98F4-DF6B67700B7A}"/>
              </a:ext>
            </a:extLst>
          </p:cNvPr>
          <p:cNvPicPr>
            <a:picLocks noChangeAspect="1"/>
          </p:cNvPicPr>
          <p:nvPr userDrawn="1"/>
        </p:nvPicPr>
        <p:blipFill>
          <a:blip r:embed="rId2"/>
          <a:stretch>
            <a:fillRect/>
          </a:stretch>
        </p:blipFill>
        <p:spPr>
          <a:xfrm>
            <a:off x="5867400" y="393700"/>
            <a:ext cx="5537200" cy="1384300"/>
          </a:xfrm>
          <a:prstGeom prst="rect">
            <a:avLst/>
          </a:prstGeom>
        </p:spPr>
      </p:pic>
      <p:pic>
        <p:nvPicPr>
          <p:cNvPr id="12" name="Picture 11">
            <a:extLst>
              <a:ext uri="{FF2B5EF4-FFF2-40B4-BE49-F238E27FC236}">
                <a16:creationId xmlns:a16="http://schemas.microsoft.com/office/drawing/2014/main" id="{259693B8-8330-9241-B99B-1461AB320B53}"/>
              </a:ext>
            </a:extLst>
          </p:cNvPr>
          <p:cNvPicPr>
            <a:picLocks noChangeAspect="1"/>
          </p:cNvPicPr>
          <p:nvPr userDrawn="1"/>
        </p:nvPicPr>
        <p:blipFill>
          <a:blip r:embed="rId3"/>
          <a:stretch>
            <a:fillRect/>
          </a:stretch>
        </p:blipFill>
        <p:spPr>
          <a:xfrm>
            <a:off x="5137150" y="2063750"/>
            <a:ext cx="850900" cy="876300"/>
          </a:xfrm>
          <a:prstGeom prst="rect">
            <a:avLst/>
          </a:prstGeom>
        </p:spPr>
      </p:pic>
      <p:sp>
        <p:nvSpPr>
          <p:cNvPr id="17" name="Text Placeholder 16">
            <a:extLst>
              <a:ext uri="{FF2B5EF4-FFF2-40B4-BE49-F238E27FC236}">
                <a16:creationId xmlns:a16="http://schemas.microsoft.com/office/drawing/2014/main" id="{E28CCFFE-648B-DF48-B444-614D7B9C9849}"/>
              </a:ext>
            </a:extLst>
          </p:cNvPr>
          <p:cNvSpPr>
            <a:spLocks noGrp="1"/>
          </p:cNvSpPr>
          <p:nvPr>
            <p:ph type="body" sz="quarter" idx="11"/>
          </p:nvPr>
        </p:nvSpPr>
        <p:spPr>
          <a:xfrm>
            <a:off x="6096000" y="2349500"/>
            <a:ext cx="5308600" cy="2400300"/>
          </a:xfrm>
          <a:prstGeom prst="rect">
            <a:avLst/>
          </a:prstGeom>
        </p:spPr>
        <p:txBody>
          <a:bodyPr>
            <a:normAutofit/>
          </a:bodyPr>
          <a:lstStyle>
            <a:lvl1pPr>
              <a:lnSpc>
                <a:spcPct val="100000"/>
              </a:lnSpc>
              <a:defRPr sz="3200">
                <a:solidFill>
                  <a:srgbClr val="2C4255"/>
                </a:solidFill>
              </a:defRPr>
            </a:lvl1pPr>
          </a:lstStyle>
          <a:p>
            <a:pPr lvl="0"/>
            <a:r>
              <a:rPr lang="en-US"/>
              <a:t>Click to edit Master text styles</a:t>
            </a:r>
          </a:p>
        </p:txBody>
      </p:sp>
      <p:sp>
        <p:nvSpPr>
          <p:cNvPr id="30" name="Text Placeholder 29">
            <a:extLst>
              <a:ext uri="{FF2B5EF4-FFF2-40B4-BE49-F238E27FC236}">
                <a16:creationId xmlns:a16="http://schemas.microsoft.com/office/drawing/2014/main" id="{50736287-DB4C-3641-8962-8A6D75A849E7}"/>
              </a:ext>
            </a:extLst>
          </p:cNvPr>
          <p:cNvSpPr>
            <a:spLocks noGrp="1"/>
          </p:cNvSpPr>
          <p:nvPr>
            <p:ph type="body" sz="quarter" idx="14"/>
          </p:nvPr>
        </p:nvSpPr>
        <p:spPr>
          <a:xfrm>
            <a:off x="6096000" y="4749800"/>
            <a:ext cx="2179638" cy="1687513"/>
          </a:xfrm>
        </p:spPr>
        <p:txBody>
          <a:bodyPr>
            <a:noAutofit/>
          </a:bodyPr>
          <a:lstStyle>
            <a:lvl1pPr>
              <a:lnSpc>
                <a:spcPct val="100000"/>
              </a:lnSpc>
              <a:defRPr sz="1600"/>
            </a:lvl1pPr>
            <a:lvl2pPr>
              <a:lnSpc>
                <a:spcPct val="100000"/>
              </a:lnSpc>
              <a:defRPr sz="1600"/>
            </a:lvl2pPr>
            <a:lvl3pPr>
              <a:lnSpc>
                <a:spcPct val="100000"/>
              </a:lnSpc>
              <a:defRPr sz="1600"/>
            </a:lvl3pPr>
            <a:lvl4pPr>
              <a:lnSpc>
                <a:spcPct val="100000"/>
              </a:lnSpc>
              <a:defRPr sz="1600"/>
            </a:lvl4pPr>
            <a:lvl5pPr>
              <a:lnSpc>
                <a:spcPct val="10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439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7376A8-5377-4EBC-92E7-89A17138BA10}" type="datetimeFigureOut">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3E06DA-1328-4808-844A-075FB8D774F9}" type="slidenum">
              <a:rPr lang="en-GB" smtClean="0"/>
              <a:t>‹#›</a:t>
            </a:fld>
            <a:endParaRPr lang="en-GB"/>
          </a:p>
        </p:txBody>
      </p:sp>
    </p:spTree>
    <p:extLst>
      <p:ext uri="{BB962C8B-B14F-4D97-AF65-F5344CB8AC3E}">
        <p14:creationId xmlns:p14="http://schemas.microsoft.com/office/powerpoint/2010/main" val="25907413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9E4F8"/>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1F2EEB-8FBE-2F4D-9551-4ABFD50421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E7BBA4F-439C-C940-A2D7-71EB505C4A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6D372F7-D9C0-A74D-98CA-09302AFECF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Roboto Slab" pitchFamily="2" charset="0"/>
                <a:ea typeface="Roboto Slab" pitchFamily="2" charset="0"/>
              </a:defRPr>
            </a:lvl1pPr>
          </a:lstStyle>
          <a:p>
            <a:fld id="{0DDEC1F9-FE16-6748-AADF-BE9BC6F39034}" type="datetimeFigureOut">
              <a:rPr lang="en-US" smtClean="0"/>
              <a:pPr/>
              <a:t>3/3/2023</a:t>
            </a:fld>
            <a:endParaRPr lang="en-US" dirty="0"/>
          </a:p>
        </p:txBody>
      </p:sp>
      <p:sp>
        <p:nvSpPr>
          <p:cNvPr id="5" name="Footer Placeholder 4">
            <a:extLst>
              <a:ext uri="{FF2B5EF4-FFF2-40B4-BE49-F238E27FC236}">
                <a16:creationId xmlns:a16="http://schemas.microsoft.com/office/drawing/2014/main" id="{0096A273-C208-3144-95E7-5B7B2B2F57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Roboto Slab" pitchFamily="2" charset="0"/>
                <a:ea typeface="Roboto Slab" pitchFamily="2" charset="0"/>
              </a:defRPr>
            </a:lvl1pPr>
          </a:lstStyle>
          <a:p>
            <a:endParaRPr lang="en-US"/>
          </a:p>
        </p:txBody>
      </p:sp>
      <p:sp>
        <p:nvSpPr>
          <p:cNvPr id="6" name="Slide Number Placeholder 5">
            <a:extLst>
              <a:ext uri="{FF2B5EF4-FFF2-40B4-BE49-F238E27FC236}">
                <a16:creationId xmlns:a16="http://schemas.microsoft.com/office/drawing/2014/main" id="{926542AB-0C51-6649-BD84-08888109C8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Roboto Slab" pitchFamily="2" charset="0"/>
                <a:ea typeface="Roboto Slab" pitchFamily="2" charset="0"/>
              </a:defRPr>
            </a:lvl1pPr>
          </a:lstStyle>
          <a:p>
            <a:fld id="{C47A8B2F-918A-7447-A315-1BE579430EB7}" type="slidenum">
              <a:rPr lang="en-US" smtClean="0"/>
              <a:pPr/>
              <a:t>‹#›</a:t>
            </a:fld>
            <a:endParaRPr lang="en-US"/>
          </a:p>
        </p:txBody>
      </p:sp>
    </p:spTree>
    <p:extLst>
      <p:ext uri="{BB962C8B-B14F-4D97-AF65-F5344CB8AC3E}">
        <p14:creationId xmlns:p14="http://schemas.microsoft.com/office/powerpoint/2010/main" val="411827627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rgbClr val="2C4255"/>
          </a:solidFill>
          <a:latin typeface="Roboto Slab" pitchFamily="2" charset="0"/>
          <a:ea typeface="Roboto Slab" pitchFamily="2" charset="0"/>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2C4255"/>
          </a:solidFill>
          <a:latin typeface="Roboto Slab" pitchFamily="2" charset="0"/>
          <a:ea typeface="Roboto Slab"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C4255"/>
          </a:solidFill>
          <a:latin typeface="Roboto Slab" pitchFamily="2" charset="0"/>
          <a:ea typeface="Roboto Slab"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C4255"/>
          </a:solidFill>
          <a:latin typeface="Roboto Slab" pitchFamily="2" charset="0"/>
          <a:ea typeface="Roboto Slab"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C4255"/>
          </a:solidFill>
          <a:latin typeface="Roboto Slab" pitchFamily="2" charset="0"/>
          <a:ea typeface="Roboto Slab"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C4255"/>
          </a:solidFill>
          <a:latin typeface="Roboto Slab" pitchFamily="2" charset="0"/>
          <a:ea typeface="Roboto Slab"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371" tIns="45686" rIns="91371" bIns="45686"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10"/>
            <a:ext cx="10972800" cy="4525963"/>
          </a:xfrm>
          <a:prstGeom prst="rect">
            <a:avLst/>
          </a:prstGeom>
        </p:spPr>
        <p:txBody>
          <a:bodyPr vert="horz" lIns="91371" tIns="45686" rIns="91371" bIns="456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67"/>
            <a:ext cx="2844800" cy="365125"/>
          </a:xfrm>
          <a:prstGeom prst="rect">
            <a:avLst/>
          </a:prstGeom>
        </p:spPr>
        <p:txBody>
          <a:bodyPr vert="horz" lIns="91371" tIns="45686" rIns="91371" bIns="45686" rtlCol="0" anchor="ctr"/>
          <a:lstStyle>
            <a:lvl1pPr algn="l">
              <a:defRPr sz="1200">
                <a:solidFill>
                  <a:schemeClr val="tx1">
                    <a:tint val="75000"/>
                  </a:schemeClr>
                </a:solidFill>
              </a:defRPr>
            </a:lvl1pPr>
          </a:lstStyle>
          <a:p>
            <a:fld id="{0E7376A8-5377-4EBC-92E7-89A17138BA10}" type="datetimeFigureOut">
              <a:rPr lang="en-GB" smtClean="0"/>
              <a:t>03/03/2023</a:t>
            </a:fld>
            <a:endParaRPr lang="en-GB"/>
          </a:p>
        </p:txBody>
      </p:sp>
      <p:sp>
        <p:nvSpPr>
          <p:cNvPr id="5" name="Footer Placeholder 4"/>
          <p:cNvSpPr>
            <a:spLocks noGrp="1"/>
          </p:cNvSpPr>
          <p:nvPr>
            <p:ph type="ftr" sz="quarter" idx="3"/>
          </p:nvPr>
        </p:nvSpPr>
        <p:spPr>
          <a:xfrm>
            <a:off x="4165600" y="6356367"/>
            <a:ext cx="3860800" cy="365125"/>
          </a:xfrm>
          <a:prstGeom prst="rect">
            <a:avLst/>
          </a:prstGeom>
        </p:spPr>
        <p:txBody>
          <a:bodyPr vert="horz" lIns="91371" tIns="45686" rIns="91371" bIns="45686"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67"/>
            <a:ext cx="2844800" cy="365125"/>
          </a:xfrm>
          <a:prstGeom prst="rect">
            <a:avLst/>
          </a:prstGeom>
        </p:spPr>
        <p:txBody>
          <a:bodyPr vert="horz" lIns="91371" tIns="45686" rIns="91371" bIns="45686" rtlCol="0" anchor="ctr"/>
          <a:lstStyle>
            <a:lvl1pPr algn="r">
              <a:defRPr sz="1200">
                <a:solidFill>
                  <a:schemeClr val="tx1">
                    <a:tint val="75000"/>
                  </a:schemeClr>
                </a:solidFill>
              </a:defRPr>
            </a:lvl1pPr>
          </a:lstStyle>
          <a:p>
            <a:fld id="{383E06DA-1328-4808-844A-075FB8D774F9}" type="slidenum">
              <a:rPr lang="en-GB" smtClean="0"/>
              <a:t>‹#›</a:t>
            </a:fld>
            <a:endParaRPr lang="en-GB"/>
          </a:p>
        </p:txBody>
      </p:sp>
    </p:spTree>
    <p:extLst>
      <p:ext uri="{BB962C8B-B14F-4D97-AF65-F5344CB8AC3E}">
        <p14:creationId xmlns:p14="http://schemas.microsoft.com/office/powerpoint/2010/main" val="3941605062"/>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913727" rtl="0" eaLnBrk="1" latinLnBrk="0" hangingPunct="1">
        <a:spcBef>
          <a:spcPct val="0"/>
        </a:spcBef>
        <a:buNone/>
        <a:defRPr sz="4400" kern="1200">
          <a:solidFill>
            <a:schemeClr val="tx1"/>
          </a:solidFill>
          <a:latin typeface="+mj-lt"/>
          <a:ea typeface="+mj-ea"/>
          <a:cs typeface="+mj-cs"/>
        </a:defRPr>
      </a:lvl1pPr>
    </p:titleStyle>
    <p:bodyStyle>
      <a:lvl1pPr marL="342648" indent="-342648" algn="l" defTabSz="91372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402" indent="-285539" algn="l" defTabSz="91372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160" indent="-228429" algn="l" defTabSz="91372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023" indent="-228429" algn="l" defTabSz="9137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5886" indent="-228429" algn="l" defTabSz="9137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2749" indent="-228429" algn="l" defTabSz="9137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9613" indent="-228429" algn="l" defTabSz="9137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6476" indent="-228429" algn="l" defTabSz="9137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3338" indent="-228429" algn="l" defTabSz="9137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3727" rtl="0" eaLnBrk="1" latinLnBrk="0" hangingPunct="1">
        <a:defRPr sz="1800" kern="1200">
          <a:solidFill>
            <a:schemeClr val="tx1"/>
          </a:solidFill>
          <a:latin typeface="+mn-lt"/>
          <a:ea typeface="+mn-ea"/>
          <a:cs typeface="+mn-cs"/>
        </a:defRPr>
      </a:lvl1pPr>
      <a:lvl2pPr marL="456865" algn="l" defTabSz="913727" rtl="0" eaLnBrk="1" latinLnBrk="0" hangingPunct="1">
        <a:defRPr sz="1800" kern="1200">
          <a:solidFill>
            <a:schemeClr val="tx1"/>
          </a:solidFill>
          <a:latin typeface="+mn-lt"/>
          <a:ea typeface="+mn-ea"/>
          <a:cs typeface="+mn-cs"/>
        </a:defRPr>
      </a:lvl2pPr>
      <a:lvl3pPr marL="913727" algn="l" defTabSz="913727" rtl="0" eaLnBrk="1" latinLnBrk="0" hangingPunct="1">
        <a:defRPr sz="1800" kern="1200">
          <a:solidFill>
            <a:schemeClr val="tx1"/>
          </a:solidFill>
          <a:latin typeface="+mn-lt"/>
          <a:ea typeface="+mn-ea"/>
          <a:cs typeface="+mn-cs"/>
        </a:defRPr>
      </a:lvl3pPr>
      <a:lvl4pPr marL="1370590" algn="l" defTabSz="913727" rtl="0" eaLnBrk="1" latinLnBrk="0" hangingPunct="1">
        <a:defRPr sz="1800" kern="1200">
          <a:solidFill>
            <a:schemeClr val="tx1"/>
          </a:solidFill>
          <a:latin typeface="+mn-lt"/>
          <a:ea typeface="+mn-ea"/>
          <a:cs typeface="+mn-cs"/>
        </a:defRPr>
      </a:lvl4pPr>
      <a:lvl5pPr marL="1827453" algn="l" defTabSz="913727" rtl="0" eaLnBrk="1" latinLnBrk="0" hangingPunct="1">
        <a:defRPr sz="1800" kern="1200">
          <a:solidFill>
            <a:schemeClr val="tx1"/>
          </a:solidFill>
          <a:latin typeface="+mn-lt"/>
          <a:ea typeface="+mn-ea"/>
          <a:cs typeface="+mn-cs"/>
        </a:defRPr>
      </a:lvl5pPr>
      <a:lvl6pPr marL="2284314" algn="l" defTabSz="913727" rtl="0" eaLnBrk="1" latinLnBrk="0" hangingPunct="1">
        <a:defRPr sz="1800" kern="1200">
          <a:solidFill>
            <a:schemeClr val="tx1"/>
          </a:solidFill>
          <a:latin typeface="+mn-lt"/>
          <a:ea typeface="+mn-ea"/>
          <a:cs typeface="+mn-cs"/>
        </a:defRPr>
      </a:lvl6pPr>
      <a:lvl7pPr marL="2741179" algn="l" defTabSz="913727" rtl="0" eaLnBrk="1" latinLnBrk="0" hangingPunct="1">
        <a:defRPr sz="1800" kern="1200">
          <a:solidFill>
            <a:schemeClr val="tx1"/>
          </a:solidFill>
          <a:latin typeface="+mn-lt"/>
          <a:ea typeface="+mn-ea"/>
          <a:cs typeface="+mn-cs"/>
        </a:defRPr>
      </a:lvl7pPr>
      <a:lvl8pPr marL="3198044" algn="l" defTabSz="913727" rtl="0" eaLnBrk="1" latinLnBrk="0" hangingPunct="1">
        <a:defRPr sz="1800" kern="1200">
          <a:solidFill>
            <a:schemeClr val="tx1"/>
          </a:solidFill>
          <a:latin typeface="+mn-lt"/>
          <a:ea typeface="+mn-ea"/>
          <a:cs typeface="+mn-cs"/>
        </a:defRPr>
      </a:lvl8pPr>
      <a:lvl9pPr marL="3654906" algn="l" defTabSz="91372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huxley@maritimeuk.or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BDEF3"/>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F4FC54C-EA60-DF40-322E-6D0995B3D12A}"/>
              </a:ext>
            </a:extLst>
          </p:cNvPr>
          <p:cNvSpPr/>
          <p:nvPr/>
        </p:nvSpPr>
        <p:spPr>
          <a:xfrm>
            <a:off x="-1" y="0"/>
            <a:ext cx="12192000" cy="15939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4460846D-723E-EE0C-B488-A2208E40A024}"/>
              </a:ext>
            </a:extLst>
          </p:cNvPr>
          <p:cNvSpPr txBox="1">
            <a:spLocks/>
          </p:cNvSpPr>
          <p:nvPr/>
        </p:nvSpPr>
        <p:spPr>
          <a:xfrm>
            <a:off x="898842" y="0"/>
            <a:ext cx="7375582" cy="1593986"/>
          </a:xfrm>
          <a:prstGeom prst="rect">
            <a:avLst/>
          </a:prstGeom>
        </p:spPr>
        <p:txBody>
          <a:bodyPr vert="horz" lIns="91371" tIns="45686" rIns="91371" bIns="45686" rtlCol="0" anchor="ctr">
            <a:noAutofit/>
          </a:bodyPr>
          <a:lstStyle>
            <a:lvl1pPr algn="ctr" defTabSz="913727" rtl="0" eaLnBrk="1" latinLnBrk="0" hangingPunct="1">
              <a:spcBef>
                <a:spcPct val="0"/>
              </a:spcBef>
              <a:buNone/>
              <a:defRPr sz="4400" kern="1200">
                <a:solidFill>
                  <a:schemeClr val="tx1"/>
                </a:solidFill>
                <a:latin typeface="+mj-lt"/>
                <a:ea typeface="+mj-ea"/>
                <a:cs typeface="+mj-cs"/>
              </a:defRPr>
            </a:lvl1pPr>
          </a:lstStyle>
          <a:p>
            <a:pPr algn="l"/>
            <a:r>
              <a:rPr lang="en-GB" sz="3500" dirty="0">
                <a:solidFill>
                  <a:srgbClr val="3AB7CF"/>
                </a:solidFill>
                <a:uFill>
                  <a:solidFill>
                    <a:srgbClr val="3CB6CE"/>
                  </a:solidFill>
                </a:uFill>
                <a:latin typeface="Graphik Medium" panose="020B0603030202060203" pitchFamily="34" charset="0"/>
              </a:rPr>
              <a:t>Case Study Template</a:t>
            </a:r>
          </a:p>
        </p:txBody>
      </p:sp>
      <p:pic>
        <p:nvPicPr>
          <p:cNvPr id="7" name="Picture 6">
            <a:extLst>
              <a:ext uri="{FF2B5EF4-FFF2-40B4-BE49-F238E27FC236}">
                <a16:creationId xmlns:a16="http://schemas.microsoft.com/office/drawing/2014/main" id="{C0BCDE7D-D133-68C2-E44B-3557532256D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730831" y="556029"/>
            <a:ext cx="1562327" cy="481929"/>
          </a:xfrm>
          <a:prstGeom prst="rect">
            <a:avLst/>
          </a:prstGeom>
        </p:spPr>
      </p:pic>
      <p:sp>
        <p:nvSpPr>
          <p:cNvPr id="9" name="Title 1">
            <a:extLst>
              <a:ext uri="{FF2B5EF4-FFF2-40B4-BE49-F238E27FC236}">
                <a16:creationId xmlns:a16="http://schemas.microsoft.com/office/drawing/2014/main" id="{21F34592-1883-0DC0-30EF-5D84F2C56C33}"/>
              </a:ext>
            </a:extLst>
          </p:cNvPr>
          <p:cNvSpPr txBox="1">
            <a:spLocks/>
          </p:cNvSpPr>
          <p:nvPr/>
        </p:nvSpPr>
        <p:spPr>
          <a:xfrm>
            <a:off x="898842" y="1738449"/>
            <a:ext cx="10394315" cy="4827451"/>
          </a:xfrm>
          <a:prstGeom prst="rect">
            <a:avLst/>
          </a:prstGeom>
        </p:spPr>
        <p:txBody>
          <a:bodyPr vert="horz" lIns="91371" tIns="45686" rIns="91371" bIns="45686" rtlCol="0" anchor="t">
            <a:noAutofit/>
          </a:bodyPr>
          <a:lstStyle>
            <a:lvl1pPr algn="ctr" defTabSz="913727" rtl="0" eaLnBrk="1" latinLnBrk="0" hangingPunct="1">
              <a:spcBef>
                <a:spcPct val="0"/>
              </a:spcBef>
              <a:buNone/>
              <a:defRPr sz="4400" kern="1200">
                <a:solidFill>
                  <a:schemeClr val="tx1"/>
                </a:solidFill>
                <a:latin typeface="+mj-lt"/>
                <a:ea typeface="+mj-ea"/>
                <a:cs typeface="+mj-cs"/>
              </a:defRPr>
            </a:lvl1pPr>
          </a:lstStyle>
          <a:p>
            <a:pPr algn="l">
              <a:lnSpc>
                <a:spcPct val="150000"/>
              </a:lnSpc>
              <a:buClr>
                <a:srgbClr val="ACDEE6"/>
              </a:buClr>
              <a:buSzPct val="100000"/>
            </a:pPr>
            <a:r>
              <a:rPr lang="en-GB" sz="1300" dirty="0">
                <a:solidFill>
                  <a:srgbClr val="243D51"/>
                </a:solidFill>
                <a:latin typeface="Graphik Bold" panose="020B0803030202060203" pitchFamily="34" charset="0"/>
                <a:ea typeface="Roboto Slab" pitchFamily="2" charset="0"/>
              </a:rPr>
              <a:t>Overview</a:t>
            </a:r>
            <a:r>
              <a:rPr lang="en-GB" sz="1300" dirty="0">
                <a:solidFill>
                  <a:srgbClr val="243D51"/>
                </a:solidFill>
                <a:latin typeface="Graphik Regular"/>
                <a:ea typeface="Roboto Slab" pitchFamily="2" charset="0"/>
              </a:rPr>
              <a:t>​</a:t>
            </a:r>
          </a:p>
          <a:p>
            <a:pPr algn="l">
              <a:lnSpc>
                <a:spcPct val="150000"/>
              </a:lnSpc>
              <a:buClr>
                <a:srgbClr val="ACDEE6"/>
              </a:buClr>
              <a:buSzPct val="100000"/>
            </a:pPr>
            <a:r>
              <a:rPr lang="en-GB" sz="1300" dirty="0">
                <a:solidFill>
                  <a:srgbClr val="243D51"/>
                </a:solidFill>
                <a:latin typeface="Graphik Regular"/>
                <a:ea typeface="Roboto Slab" pitchFamily="2" charset="0"/>
              </a:rPr>
              <a:t>​National Careers Week runs from 6</a:t>
            </a:r>
            <a:r>
              <a:rPr lang="en-GB" sz="1300" baseline="30000" dirty="0">
                <a:solidFill>
                  <a:srgbClr val="243D51"/>
                </a:solidFill>
                <a:latin typeface="Graphik Regular"/>
                <a:ea typeface="Roboto Slab" pitchFamily="2" charset="0"/>
              </a:rPr>
              <a:t>th</a:t>
            </a:r>
            <a:r>
              <a:rPr lang="en-GB" sz="1300" dirty="0">
                <a:solidFill>
                  <a:srgbClr val="243D51"/>
                </a:solidFill>
                <a:latin typeface="Graphik Regular"/>
                <a:ea typeface="Roboto Slab" pitchFamily="2" charset="0"/>
              </a:rPr>
              <a:t> – 12</a:t>
            </a:r>
            <a:r>
              <a:rPr lang="en-GB" sz="1300" baseline="30000" dirty="0">
                <a:solidFill>
                  <a:srgbClr val="243D51"/>
                </a:solidFill>
                <a:latin typeface="Graphik Regular"/>
                <a:ea typeface="Roboto Slab" pitchFamily="2" charset="0"/>
              </a:rPr>
              <a:t>th</a:t>
            </a:r>
            <a:r>
              <a:rPr lang="en-GB" sz="1300" dirty="0">
                <a:solidFill>
                  <a:srgbClr val="243D51"/>
                </a:solidFill>
                <a:latin typeface="Graphik Regular"/>
                <a:ea typeface="Roboto Slab" pitchFamily="2" charset="0"/>
              </a:rPr>
              <a:t> March. </a:t>
            </a:r>
            <a:r>
              <a:rPr lang="en-GB" sz="1300" b="1" dirty="0">
                <a:solidFill>
                  <a:srgbClr val="243D51"/>
                </a:solidFill>
                <a:latin typeface="Graphik Regular"/>
                <a:ea typeface="Roboto Slab" pitchFamily="2" charset="0"/>
              </a:rPr>
              <a:t>Wednesday 8</a:t>
            </a:r>
            <a:r>
              <a:rPr lang="en-GB" sz="1300" b="1" baseline="30000" dirty="0">
                <a:solidFill>
                  <a:srgbClr val="243D51"/>
                </a:solidFill>
                <a:latin typeface="Graphik Regular"/>
                <a:ea typeface="Roboto Slab" pitchFamily="2" charset="0"/>
              </a:rPr>
              <a:t>th</a:t>
            </a:r>
            <a:r>
              <a:rPr lang="en-GB" sz="1300" b="1" dirty="0">
                <a:solidFill>
                  <a:srgbClr val="243D51"/>
                </a:solidFill>
                <a:latin typeface="Graphik Regular"/>
                <a:ea typeface="Roboto Slab" pitchFamily="2" charset="0"/>
              </a:rPr>
              <a:t> March is a dedicated Maritime focused Day. </a:t>
            </a:r>
          </a:p>
          <a:p>
            <a:pPr algn="l">
              <a:lnSpc>
                <a:spcPct val="150000"/>
              </a:lnSpc>
              <a:buClr>
                <a:srgbClr val="ACDEE6"/>
              </a:buClr>
              <a:buSzPct val="100000"/>
            </a:pPr>
            <a:r>
              <a:rPr lang="en-GB" sz="1300" dirty="0">
                <a:solidFill>
                  <a:srgbClr val="243D51"/>
                </a:solidFill>
                <a:latin typeface="Graphik Regular"/>
                <a:ea typeface="Roboto Slab" pitchFamily="2" charset="0"/>
              </a:rPr>
              <a:t>To celebrate National Careers Week we are asking ambassadors to fill in the case study template and share on their social media!</a:t>
            </a:r>
          </a:p>
          <a:p>
            <a:pPr marL="342900" indent="-342900" algn="l">
              <a:lnSpc>
                <a:spcPct val="150000"/>
              </a:lnSpc>
              <a:buClr>
                <a:srgbClr val="ACDEE6"/>
              </a:buClr>
              <a:buSzPct val="100000"/>
              <a:buFont typeface="Nunito Sans" panose="00000500000000000000" pitchFamily="2" charset="0"/>
              <a:buChar char="•"/>
            </a:pPr>
            <a:endParaRPr lang="en-GB" sz="1300" dirty="0">
              <a:solidFill>
                <a:srgbClr val="243D51"/>
              </a:solidFill>
              <a:latin typeface="Graphik Regular"/>
              <a:ea typeface="Roboto Slab" pitchFamily="2" charset="0"/>
            </a:endParaRPr>
          </a:p>
          <a:p>
            <a:pPr algn="l">
              <a:lnSpc>
                <a:spcPct val="150000"/>
              </a:lnSpc>
              <a:buClr>
                <a:srgbClr val="ACDEE6"/>
              </a:buClr>
              <a:buSzPct val="100000"/>
            </a:pPr>
            <a:r>
              <a:rPr lang="en-GB" sz="1300" dirty="0">
                <a:solidFill>
                  <a:srgbClr val="243D51"/>
                </a:solidFill>
                <a:latin typeface="Graphik Bold" panose="020B0803030202060203" pitchFamily="34" charset="0"/>
                <a:ea typeface="Roboto Slab" pitchFamily="2" charset="0"/>
              </a:rPr>
              <a:t>How to use:</a:t>
            </a:r>
          </a:p>
          <a:p>
            <a:pPr algn="l">
              <a:lnSpc>
                <a:spcPct val="150000"/>
              </a:lnSpc>
              <a:buClr>
                <a:srgbClr val="ACDEE6"/>
              </a:buClr>
              <a:buSzPct val="100000"/>
            </a:pPr>
            <a:r>
              <a:rPr lang="en-GB" sz="1300" dirty="0">
                <a:solidFill>
                  <a:srgbClr val="243D51"/>
                </a:solidFill>
                <a:latin typeface="Graphik Regular"/>
                <a:ea typeface="Roboto Slab" pitchFamily="2" charset="0"/>
              </a:rPr>
              <a:t>Fill in a photo of you at work and add a quote which summarises Maritime Careers to you! This can be a piece of advice for those considering a Maritime Career or your favourite part of working in Maritime. </a:t>
            </a:r>
          </a:p>
          <a:p>
            <a:pPr algn="l">
              <a:lnSpc>
                <a:spcPct val="150000"/>
              </a:lnSpc>
              <a:buClr>
                <a:srgbClr val="ACDEE6"/>
              </a:buClr>
              <a:buSzPct val="100000"/>
            </a:pPr>
            <a:r>
              <a:rPr lang="en-GB" sz="1300" dirty="0">
                <a:solidFill>
                  <a:srgbClr val="243D51"/>
                </a:solidFill>
                <a:latin typeface="Graphik Regular"/>
                <a:ea typeface="Roboto Slab" pitchFamily="2" charset="0"/>
              </a:rPr>
              <a:t>Make sure to include your name, role and region of the UK! Then post the case study template during National Careers Week to celebrate Maritime Careers and tag the Maritime Careers Social Media!</a:t>
            </a:r>
            <a:r>
              <a:rPr lang="en-US" sz="1300" dirty="0">
                <a:solidFill>
                  <a:srgbClr val="2C4255"/>
                </a:solidFill>
                <a:latin typeface="Graphik Regular"/>
                <a:ea typeface="Roboto Slab" pitchFamily="2" charset="0"/>
              </a:rPr>
              <a:t> Maritime UK will also be creating a dedicated website space for completed templates! Email a copy to </a:t>
            </a:r>
            <a:r>
              <a:rPr lang="en-US" sz="1300" dirty="0">
                <a:solidFill>
                  <a:srgbClr val="2C4255"/>
                </a:solidFill>
                <a:latin typeface="Graphik Regular"/>
                <a:ea typeface="Roboto Slab" pitchFamily="2" charset="0"/>
                <a:hlinkClick r:id="rId3">
                  <a:extLst>
                    <a:ext uri="{A12FA001-AC4F-418D-AE19-62706E023703}">
                      <ahyp:hlinkClr xmlns:ahyp="http://schemas.microsoft.com/office/drawing/2018/hyperlinkcolor" val="tx"/>
                    </a:ext>
                  </a:extLst>
                </a:hlinkClick>
              </a:rPr>
              <a:t>Jess Huxley!</a:t>
            </a:r>
            <a:r>
              <a:rPr lang="en-US" sz="1300" dirty="0">
                <a:solidFill>
                  <a:srgbClr val="2C4255"/>
                </a:solidFill>
                <a:latin typeface="Graphik Regular"/>
                <a:ea typeface="Roboto Slab" pitchFamily="2" charset="0"/>
              </a:rPr>
              <a:t> To save the case study to make it shareable to social media, click on ‘save as’ and on the drop down save as type choose JPEG or PNG. </a:t>
            </a:r>
            <a:endParaRPr lang="en-GB" sz="1300" dirty="0">
              <a:solidFill>
                <a:srgbClr val="243D51"/>
              </a:solidFill>
              <a:latin typeface="Graphik Regular"/>
              <a:ea typeface="Roboto Slab" pitchFamily="2" charset="0"/>
            </a:endParaRPr>
          </a:p>
          <a:p>
            <a:pPr algn="l">
              <a:lnSpc>
                <a:spcPct val="150000"/>
              </a:lnSpc>
              <a:buClr>
                <a:srgbClr val="ACDEE6"/>
              </a:buClr>
              <a:buSzPct val="100000"/>
            </a:pPr>
            <a:endParaRPr lang="en-GB" sz="1300" dirty="0">
              <a:solidFill>
                <a:srgbClr val="243D51"/>
              </a:solidFill>
              <a:latin typeface="Graphik Regular"/>
              <a:ea typeface="Roboto Slab" pitchFamily="2" charset="0"/>
            </a:endParaRPr>
          </a:p>
          <a:p>
            <a:pPr algn="just">
              <a:lnSpc>
                <a:spcPct val="150000"/>
              </a:lnSpc>
              <a:buClr>
                <a:srgbClr val="ACDEE6"/>
              </a:buClr>
              <a:buSzPct val="100000"/>
            </a:pPr>
            <a:r>
              <a:rPr lang="en-GB" sz="1300" dirty="0">
                <a:solidFill>
                  <a:srgbClr val="2C4255"/>
                </a:solidFill>
                <a:latin typeface="Graphik Bold" panose="020B0803030202060203" pitchFamily="34" charset="0"/>
                <a:ea typeface="Roboto Slab" pitchFamily="2" charset="0"/>
              </a:rPr>
              <a:t>Share it with the Maritime Careers Social Media!</a:t>
            </a:r>
            <a:endParaRPr lang="en-US" sz="1300" dirty="0">
              <a:solidFill>
                <a:srgbClr val="2C4255"/>
              </a:solidFill>
              <a:latin typeface="Graphik Regular"/>
              <a:ea typeface="Roboto Slab" pitchFamily="2" charset="0"/>
            </a:endParaRPr>
          </a:p>
          <a:p>
            <a:pPr algn="just">
              <a:lnSpc>
                <a:spcPct val="150000"/>
              </a:lnSpc>
              <a:buClr>
                <a:srgbClr val="ACDEE6"/>
              </a:buClr>
              <a:buSzPct val="100000"/>
            </a:pPr>
            <a:r>
              <a:rPr lang="en-US" sz="1300" dirty="0">
                <a:solidFill>
                  <a:srgbClr val="2C4255"/>
                </a:solidFill>
                <a:latin typeface="Graphik Regular"/>
                <a:ea typeface="Roboto Slab" pitchFamily="2" charset="0"/>
              </a:rPr>
              <a:t>Twitter - @MaritimeUK | @MUKCareers | #MaritimeUK | #MaritimeCareers |  #NCW2023</a:t>
            </a:r>
          </a:p>
          <a:p>
            <a:pPr algn="just">
              <a:lnSpc>
                <a:spcPct val="150000"/>
              </a:lnSpc>
              <a:buClr>
                <a:srgbClr val="ACDEE6"/>
              </a:buClr>
              <a:buSzPct val="100000"/>
            </a:pPr>
            <a:r>
              <a:rPr lang="en-US" sz="1300" dirty="0" err="1">
                <a:solidFill>
                  <a:srgbClr val="2C4255"/>
                </a:solidFill>
                <a:latin typeface="Graphik Regular"/>
                <a:ea typeface="Roboto Slab" pitchFamily="2" charset="0"/>
              </a:rPr>
              <a:t>Linkedin</a:t>
            </a:r>
            <a:r>
              <a:rPr lang="en-US" sz="1300" dirty="0">
                <a:solidFill>
                  <a:srgbClr val="2C4255"/>
                </a:solidFill>
                <a:latin typeface="Graphik Regular"/>
                <a:ea typeface="Roboto Slab" pitchFamily="2" charset="0"/>
              </a:rPr>
              <a:t> – Maritime UK  | Instagram - @maritimeuk_careers  |  </a:t>
            </a:r>
            <a:r>
              <a:rPr lang="en-US" sz="1300" dirty="0" err="1">
                <a:solidFill>
                  <a:srgbClr val="2C4255"/>
                </a:solidFill>
                <a:latin typeface="Graphik Regular"/>
                <a:ea typeface="Roboto Slab" pitchFamily="2" charset="0"/>
              </a:rPr>
              <a:t>Tiktok</a:t>
            </a:r>
            <a:r>
              <a:rPr lang="en-US" sz="1300" dirty="0">
                <a:solidFill>
                  <a:srgbClr val="2C4255"/>
                </a:solidFill>
                <a:latin typeface="Graphik Regular"/>
                <a:ea typeface="Roboto Slab" pitchFamily="2" charset="0"/>
              </a:rPr>
              <a:t> - @maritimecareers</a:t>
            </a:r>
          </a:p>
          <a:p>
            <a:pPr algn="l">
              <a:lnSpc>
                <a:spcPct val="150000"/>
              </a:lnSpc>
              <a:buClr>
                <a:srgbClr val="ACDEE6"/>
              </a:buClr>
              <a:buSzPct val="100000"/>
            </a:pPr>
            <a:endParaRPr lang="en-GB" sz="1300" dirty="0">
              <a:solidFill>
                <a:schemeClr val="bg1"/>
              </a:solidFill>
              <a:latin typeface="Graphik Regular"/>
              <a:ea typeface="Roboto Slab" pitchFamily="2" charset="0"/>
            </a:endParaRPr>
          </a:p>
          <a:p>
            <a:pPr marL="342900" indent="-342900" algn="l">
              <a:lnSpc>
                <a:spcPct val="150000"/>
              </a:lnSpc>
              <a:buClr>
                <a:srgbClr val="ACDEE6"/>
              </a:buClr>
              <a:buSzPct val="100000"/>
              <a:buFont typeface="Nunito Sans" panose="00000500000000000000" pitchFamily="2" charset="0"/>
              <a:buChar char="•"/>
            </a:pPr>
            <a:endParaRPr lang="en-GB" sz="1300" dirty="0">
              <a:solidFill>
                <a:schemeClr val="bg1"/>
              </a:solidFill>
              <a:latin typeface="Graphik Bold" panose="020B0803030202060203" pitchFamily="34" charset="0"/>
              <a:ea typeface="Roboto Slab" pitchFamily="2" charset="0"/>
            </a:endParaRPr>
          </a:p>
        </p:txBody>
      </p:sp>
    </p:spTree>
    <p:extLst>
      <p:ext uri="{BB962C8B-B14F-4D97-AF65-F5344CB8AC3E}">
        <p14:creationId xmlns:p14="http://schemas.microsoft.com/office/powerpoint/2010/main" val="596932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E6D5689-1AE8-F042-B6B9-C3679FB3C233}"/>
              </a:ext>
            </a:extLst>
          </p:cNvPr>
          <p:cNvSpPr>
            <a:spLocks noGrp="1"/>
          </p:cNvSpPr>
          <p:nvPr>
            <p:ph type="pic" sz="quarter" idx="13"/>
          </p:nvPr>
        </p:nvSpPr>
        <p:spPr/>
      </p:sp>
      <p:pic>
        <p:nvPicPr>
          <p:cNvPr id="8" name="Picture 7">
            <a:extLst>
              <a:ext uri="{FF2B5EF4-FFF2-40B4-BE49-F238E27FC236}">
                <a16:creationId xmlns:a16="http://schemas.microsoft.com/office/drawing/2014/main" id="{93395E3F-C237-054A-BF98-D5AB701D31DA}"/>
              </a:ext>
            </a:extLst>
          </p:cNvPr>
          <p:cNvPicPr>
            <a:picLocks noChangeAspect="1"/>
          </p:cNvPicPr>
          <p:nvPr/>
        </p:nvPicPr>
        <p:blipFill>
          <a:blip r:embed="rId2"/>
          <a:stretch>
            <a:fillRect/>
          </a:stretch>
        </p:blipFill>
        <p:spPr>
          <a:xfrm>
            <a:off x="0" y="4445000"/>
            <a:ext cx="12192000" cy="2413000"/>
          </a:xfrm>
          <a:prstGeom prst="rect">
            <a:avLst/>
          </a:prstGeom>
        </p:spPr>
      </p:pic>
      <p:sp>
        <p:nvSpPr>
          <p:cNvPr id="3" name="Text Placeholder 2">
            <a:extLst>
              <a:ext uri="{FF2B5EF4-FFF2-40B4-BE49-F238E27FC236}">
                <a16:creationId xmlns:a16="http://schemas.microsoft.com/office/drawing/2014/main" id="{3DDEA04F-83AB-9F40-A382-C90BEF03A852}"/>
              </a:ext>
            </a:extLst>
          </p:cNvPr>
          <p:cNvSpPr>
            <a:spLocks noGrp="1"/>
          </p:cNvSpPr>
          <p:nvPr>
            <p:ph type="body" sz="quarter" idx="11"/>
          </p:nvPr>
        </p:nvSpPr>
        <p:spPr/>
        <p:txBody>
          <a:bodyPr/>
          <a:lstStyle/>
          <a:p>
            <a:endParaRPr lang="en-US" dirty="0"/>
          </a:p>
        </p:txBody>
      </p:sp>
      <p:sp>
        <p:nvSpPr>
          <p:cNvPr id="4" name="Text Placeholder 3">
            <a:extLst>
              <a:ext uri="{FF2B5EF4-FFF2-40B4-BE49-F238E27FC236}">
                <a16:creationId xmlns:a16="http://schemas.microsoft.com/office/drawing/2014/main" id="{7EC85A5D-41A8-694E-9449-CAE44CC2E9BD}"/>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090872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F4FD0667-1EE5-A043-8CFB-4626E28EED4E}"/>
              </a:ext>
            </a:extLst>
          </p:cNvPr>
          <p:cNvSpPr>
            <a:spLocks noGrp="1"/>
          </p:cNvSpPr>
          <p:nvPr>
            <p:ph type="pic" sz="quarter" idx="13"/>
          </p:nvPr>
        </p:nvSpPr>
        <p:spPr/>
      </p:sp>
      <p:pic>
        <p:nvPicPr>
          <p:cNvPr id="5" name="Picture 4">
            <a:extLst>
              <a:ext uri="{FF2B5EF4-FFF2-40B4-BE49-F238E27FC236}">
                <a16:creationId xmlns:a16="http://schemas.microsoft.com/office/drawing/2014/main" id="{6929DF1E-01EA-B74B-BCC5-69B1421F7569}"/>
              </a:ext>
            </a:extLst>
          </p:cNvPr>
          <p:cNvPicPr>
            <a:picLocks noChangeAspect="1"/>
          </p:cNvPicPr>
          <p:nvPr/>
        </p:nvPicPr>
        <p:blipFill>
          <a:blip r:embed="rId2"/>
          <a:srcRect/>
          <a:stretch/>
        </p:blipFill>
        <p:spPr>
          <a:xfrm>
            <a:off x="0" y="4445000"/>
            <a:ext cx="12192000" cy="2413000"/>
          </a:xfrm>
          <a:prstGeom prst="rect">
            <a:avLst/>
          </a:prstGeom>
        </p:spPr>
      </p:pic>
      <p:sp>
        <p:nvSpPr>
          <p:cNvPr id="3" name="Text Placeholder 2">
            <a:extLst>
              <a:ext uri="{FF2B5EF4-FFF2-40B4-BE49-F238E27FC236}">
                <a16:creationId xmlns:a16="http://schemas.microsoft.com/office/drawing/2014/main" id="{A4CFDF4E-76D8-004D-971A-F19C008DD79B}"/>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94006F5E-A246-AB4F-B520-33E8B2138836}"/>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143260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erson standing in front of a mirror posing for the camera&#10;&#10;Description automatically generated">
            <a:extLst>
              <a:ext uri="{FF2B5EF4-FFF2-40B4-BE49-F238E27FC236}">
                <a16:creationId xmlns:a16="http://schemas.microsoft.com/office/drawing/2014/main" id="{6EC55D27-641F-F341-858D-E0DDB092DE85}"/>
              </a:ext>
            </a:extLst>
          </p:cNvPr>
          <p:cNvPicPr>
            <a:picLocks noGrp="1" noChangeAspect="1"/>
          </p:cNvPicPr>
          <p:nvPr>
            <p:ph type="pic" sz="quarter" idx="13"/>
          </p:nvPr>
        </p:nvPicPr>
        <p:blipFill>
          <a:blip r:embed="rId2"/>
          <a:srcRect l="25620" r="25620"/>
          <a:stretch>
            <a:fillRect/>
          </a:stretch>
        </p:blipFill>
        <p:spPr/>
      </p:pic>
      <p:pic>
        <p:nvPicPr>
          <p:cNvPr id="6" name="Picture 5" descr="A close up of a logo&#10;&#10;Description automatically generated">
            <a:extLst>
              <a:ext uri="{FF2B5EF4-FFF2-40B4-BE49-F238E27FC236}">
                <a16:creationId xmlns:a16="http://schemas.microsoft.com/office/drawing/2014/main" id="{D9A8F320-3098-0C4A-89BB-97B8CAD14B3A}"/>
              </a:ext>
            </a:extLst>
          </p:cNvPr>
          <p:cNvPicPr>
            <a:picLocks noChangeAspect="1"/>
          </p:cNvPicPr>
          <p:nvPr/>
        </p:nvPicPr>
        <p:blipFill>
          <a:blip r:embed="rId3"/>
          <a:stretch>
            <a:fillRect/>
          </a:stretch>
        </p:blipFill>
        <p:spPr>
          <a:xfrm>
            <a:off x="0" y="4445000"/>
            <a:ext cx="12192000" cy="2413000"/>
          </a:xfrm>
          <a:prstGeom prst="rect">
            <a:avLst/>
          </a:prstGeom>
        </p:spPr>
      </p:pic>
      <p:sp>
        <p:nvSpPr>
          <p:cNvPr id="3" name="Text Placeholder 2">
            <a:extLst>
              <a:ext uri="{FF2B5EF4-FFF2-40B4-BE49-F238E27FC236}">
                <a16:creationId xmlns:a16="http://schemas.microsoft.com/office/drawing/2014/main" id="{F9F86317-3681-D94A-BDF9-5EEEF9BDA3C1}"/>
              </a:ext>
            </a:extLst>
          </p:cNvPr>
          <p:cNvSpPr>
            <a:spLocks noGrp="1"/>
          </p:cNvSpPr>
          <p:nvPr>
            <p:ph type="body" sz="quarter" idx="11"/>
          </p:nvPr>
        </p:nvSpPr>
        <p:spPr/>
        <p:txBody>
          <a:bodyPr/>
          <a:lstStyle/>
          <a:p>
            <a:r>
              <a:rPr lang="en-US" dirty="0"/>
              <a:t>You have to be curious about people, culture and comics and networking is the key to success.</a:t>
            </a:r>
          </a:p>
        </p:txBody>
      </p:sp>
      <p:sp>
        <p:nvSpPr>
          <p:cNvPr id="4" name="Text Placeholder 3">
            <a:extLst>
              <a:ext uri="{FF2B5EF4-FFF2-40B4-BE49-F238E27FC236}">
                <a16:creationId xmlns:a16="http://schemas.microsoft.com/office/drawing/2014/main" id="{DC086EAE-317F-4D46-8960-9EF9D80E7CE8}"/>
              </a:ext>
            </a:extLst>
          </p:cNvPr>
          <p:cNvSpPr>
            <a:spLocks noGrp="1"/>
          </p:cNvSpPr>
          <p:nvPr>
            <p:ph type="body" sz="quarter" idx="14"/>
          </p:nvPr>
        </p:nvSpPr>
        <p:spPr/>
        <p:txBody>
          <a:bodyPr/>
          <a:lstStyle/>
          <a:p>
            <a:r>
              <a:rPr lang="en-US" dirty="0"/>
              <a:t>KARINA ALBERS</a:t>
            </a:r>
            <a:br>
              <a:rPr lang="en-US" dirty="0"/>
            </a:br>
            <a:r>
              <a:rPr lang="en-US" dirty="0"/>
              <a:t>Shipbroker, London</a:t>
            </a:r>
          </a:p>
        </p:txBody>
      </p:sp>
    </p:spTree>
    <p:extLst>
      <p:ext uri="{BB962C8B-B14F-4D97-AF65-F5344CB8AC3E}">
        <p14:creationId xmlns:p14="http://schemas.microsoft.com/office/powerpoint/2010/main" val="2019049557"/>
      </p:ext>
    </p:extLst>
  </p:cSld>
  <p:clrMapOvr>
    <a:masterClrMapping/>
  </p:clrMapOvr>
</p:sld>
</file>

<file path=ppt/theme/theme1.xml><?xml version="1.0" encoding="utf-8"?>
<a:theme xmlns:a="http://schemas.openxmlformats.org/drawingml/2006/main" name="Women-In-Maritime-Maritime-U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3EA7B02-2482-F446-AA5F-0BEEA26954BB}" vid="{464F7EE2-EA40-BA42-9A79-18E6DA2DC9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EAE721D5AD2A4CA5323CEBC2567D20" ma:contentTypeVersion="15" ma:contentTypeDescription="Create a new document." ma:contentTypeScope="" ma:versionID="3c46f3687ef5ed7738e388ee0694e636">
  <xsd:schema xmlns:xsd="http://www.w3.org/2001/XMLSchema" xmlns:xs="http://www.w3.org/2001/XMLSchema" xmlns:p="http://schemas.microsoft.com/office/2006/metadata/properties" xmlns:ns2="4a17e47a-5d0c-44bb-81b8-3603176a9fd4" xmlns:ns3="bac3a6b8-f8cd-4bf3-9180-8c83950918bb" targetNamespace="http://schemas.microsoft.com/office/2006/metadata/properties" ma:root="true" ma:fieldsID="9091e756fddc2780996c89a1036cb5f1" ns2:_="" ns3:_="">
    <xsd:import namespace="4a17e47a-5d0c-44bb-81b8-3603176a9fd4"/>
    <xsd:import namespace="bac3a6b8-f8cd-4bf3-9180-8c83950918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17e47a-5d0c-44bb-81b8-3603176a9f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2649afbe-035c-4ce0-a686-9836df3100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c3a6b8-f8cd-4bf3-9180-8c83950918bb"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7c926093-444c-4fa5-aa77-b713c21b2ca3}" ma:internalName="TaxCatchAll" ma:showField="CatchAllData" ma:web="bac3a6b8-f8cd-4bf3-9180-8c83950918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8E8125-4436-4D58-9AC1-4BB651E0D4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17e47a-5d0c-44bb-81b8-3603176a9fd4"/>
    <ds:schemaRef ds:uri="bac3a6b8-f8cd-4bf3-9180-8c83950918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0A8DCB-EC01-45B8-9CB2-AA1D0897FF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0055-MAI-Careers-Partner-Toolkit-Case-Study (2)</Template>
  <TotalTime>85</TotalTime>
  <Words>249</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vt:i4>
      </vt:variant>
    </vt:vector>
  </HeadingPairs>
  <TitlesOfParts>
    <vt:vector size="13" baseType="lpstr">
      <vt:lpstr>Arial</vt:lpstr>
      <vt:lpstr>Calibri</vt:lpstr>
      <vt:lpstr>Graphik Bold</vt:lpstr>
      <vt:lpstr>Graphik Medium</vt:lpstr>
      <vt:lpstr>Graphik Regular</vt:lpstr>
      <vt:lpstr>Nunito Sans</vt:lpstr>
      <vt:lpstr>Roboto Slab</vt:lpstr>
      <vt:lpstr>Women-In-Maritime-Maritime-UK</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wagner</dc:creator>
  <cp:lastModifiedBy>Jess Huxley</cp:lastModifiedBy>
  <cp:revision>3</cp:revision>
  <dcterms:created xsi:type="dcterms:W3CDTF">2020-07-01T15:44:30Z</dcterms:created>
  <dcterms:modified xsi:type="dcterms:W3CDTF">2023-03-03T12:38:46Z</dcterms:modified>
</cp:coreProperties>
</file>