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9.xml"/>
  <Override ContentType="application/vnd.openxmlformats-officedocument.presentationml.notesSlide+xml" PartName="/ppt/notesSlides/notesSlide16.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0.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Lst>
  <p:sldSz cy="5143500" cx="9144000"/>
  <p:notesSz cx="6858000" cy="9144000"/>
  <p:embeddedFontLst>
    <p:embeddedFont>
      <p:font typeface="Roboto"/>
      <p:regular r:id="rId26"/>
      <p:bold r:id="rId27"/>
      <p:italic r:id="rId28"/>
      <p:boldItalic r:id="rId29"/>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slide" Target="slides/slide19.xml"/><Relationship Id="rId23" Type="http://schemas.openxmlformats.org/officeDocument/2006/relationships/slide" Target="slides/slide18.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font" Target="fonts/Roboto-regular.fntdata"/><Relationship Id="rId25" Type="http://schemas.openxmlformats.org/officeDocument/2006/relationships/slide" Target="slides/slide20.xml"/><Relationship Id="rId28" Type="http://schemas.openxmlformats.org/officeDocument/2006/relationships/font" Target="fonts/Roboto-italic.fntdata"/><Relationship Id="rId27" Type="http://schemas.openxmlformats.org/officeDocument/2006/relationships/font" Target="fonts/Roboto-bold.fntdata"/><Relationship Id="rId5" Type="http://schemas.openxmlformats.org/officeDocument/2006/relationships/notesMaster" Target="notesMasters/notesMaster1.xml"/><Relationship Id="rId6" Type="http://schemas.openxmlformats.org/officeDocument/2006/relationships/slide" Target="slides/slide1.xml"/><Relationship Id="rId29" Type="http://schemas.openxmlformats.org/officeDocument/2006/relationships/font" Target="fonts/Roboto-boldItalic.fntdata"/><Relationship Id="rId7" Type="http://schemas.openxmlformats.org/officeDocument/2006/relationships/slide" Target="slides/slide2.xml"/><Relationship Id="rId8" Type="http://schemas.openxmlformats.org/officeDocument/2006/relationships/slide" Target="slides/slide3.xml"/><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maritimeuk.org/maritime-centre/high-quality-design-manufacturing/" TargetMode="Externa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 name="Shape 50"/>
        <p:cNvGrpSpPr/>
        <p:nvPr/>
      </p:nvGrpSpPr>
      <p:grpSpPr>
        <a:xfrm>
          <a:off x="0" y="0"/>
          <a:ext cx="0" cy="0"/>
          <a:chOff x="0" y="0"/>
          <a:chExt cx="0" cy="0"/>
        </a:xfrm>
      </p:grpSpPr>
      <p:sp>
        <p:nvSpPr>
          <p:cNvPr id="51" name="Google Shape;51;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52" name="Google Shape;52;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8" name="Shape 98"/>
        <p:cNvGrpSpPr/>
        <p:nvPr/>
      </p:nvGrpSpPr>
      <p:grpSpPr>
        <a:xfrm>
          <a:off x="0" y="0"/>
          <a:ext cx="0" cy="0"/>
          <a:chOff x="0" y="0"/>
          <a:chExt cx="0" cy="0"/>
        </a:xfrm>
      </p:grpSpPr>
      <p:sp>
        <p:nvSpPr>
          <p:cNvPr id="99" name="Google Shape;99;g327ecf30ffc_0_2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0" name="Google Shape;100;g327ecf30ffc_0_2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lang="en-GB" sz="1200">
                <a:solidFill>
                  <a:srgbClr val="45464B"/>
                </a:solidFill>
                <a:latin typeface="Roboto"/>
                <a:ea typeface="Roboto"/>
                <a:cs typeface="Roboto"/>
                <a:sym typeface="Roboto"/>
              </a:rPr>
              <a:t>Marine engineers are involved in the design, construction, installation, operation, maintenance and repair of the main propulsion engines and auxiliary machinery and systems found in all kinds of ships, boats and offshore installations. </a:t>
            </a:r>
            <a:endParaRPr sz="1200">
              <a:solidFill>
                <a:srgbClr val="45464B"/>
              </a:solidFill>
              <a:latin typeface="Roboto"/>
              <a:ea typeface="Roboto"/>
              <a:cs typeface="Roboto"/>
              <a:sym typeface="Roboto"/>
            </a:endParaRPr>
          </a:p>
          <a:p>
            <a:pPr indent="0" lvl="0" marL="0" rtl="0" algn="l">
              <a:lnSpc>
                <a:spcPct val="115000"/>
              </a:lnSpc>
              <a:spcBef>
                <a:spcPts val="1900"/>
              </a:spcBef>
              <a:spcAft>
                <a:spcPts val="0"/>
              </a:spcAft>
              <a:buClr>
                <a:schemeClr val="dk1"/>
              </a:buClr>
              <a:buSzPts val="1100"/>
              <a:buFont typeface="Arial"/>
              <a:buNone/>
            </a:pPr>
            <a:r>
              <a:rPr lang="en-GB" sz="1200">
                <a:solidFill>
                  <a:srgbClr val="45464B"/>
                </a:solidFill>
                <a:latin typeface="Roboto"/>
                <a:ea typeface="Roboto"/>
                <a:cs typeface="Roboto"/>
                <a:sym typeface="Roboto"/>
              </a:rPr>
              <a:t>Marine engineers work on engines and auxiliary equipment in the boatbuilding and shipbuilding industries and associated companies. A number of engineering disciplines – such as mechanical, electronic and structural – are involved. Marine engineers need to understand the effects of wind, waves and corrosion. Ships, boats, underwater structures, and the systems within them must be capable of operating in demanding conditions.</a:t>
            </a:r>
            <a:endParaRPr sz="1200">
              <a:solidFill>
                <a:srgbClr val="45464B"/>
              </a:solidFill>
              <a:latin typeface="Roboto"/>
              <a:ea typeface="Roboto"/>
              <a:cs typeface="Roboto"/>
              <a:sym typeface="Roboto"/>
            </a:endParaRPr>
          </a:p>
          <a:p>
            <a:pPr indent="0" lvl="0" marL="0" rtl="0" algn="l">
              <a:lnSpc>
                <a:spcPct val="115000"/>
              </a:lnSpc>
              <a:spcBef>
                <a:spcPts val="1900"/>
              </a:spcBef>
              <a:spcAft>
                <a:spcPts val="0"/>
              </a:spcAft>
              <a:buClr>
                <a:schemeClr val="dk1"/>
              </a:buClr>
              <a:buSzPts val="1100"/>
              <a:buFont typeface="Arial"/>
              <a:buNone/>
            </a:pPr>
            <a:r>
              <a:rPr lang="en-GB" sz="1200">
                <a:solidFill>
                  <a:srgbClr val="45464B"/>
                </a:solidFill>
                <a:latin typeface="Roboto"/>
                <a:ea typeface="Roboto"/>
                <a:cs typeface="Roboto"/>
                <a:sym typeface="Roboto"/>
              </a:rPr>
              <a:t>Marine engineers employed by merchant shipping companies work on different kinds of vessels, from cruise ships to tankers. They are responsible for the operation and maintenance of the engines, as well as the electrical and electronic equipment. Engineering ratings undertake routine maintenance and repair work in the engine room, check instrument readings and operate controls.</a:t>
            </a:r>
            <a:endParaRPr sz="1200">
              <a:solidFill>
                <a:srgbClr val="45464B"/>
              </a:solidFill>
              <a:latin typeface="Roboto"/>
              <a:ea typeface="Roboto"/>
              <a:cs typeface="Roboto"/>
              <a:sym typeface="Roboto"/>
            </a:endParaRPr>
          </a:p>
          <a:p>
            <a:pPr indent="0" lvl="0" marL="0" rtl="0" algn="l">
              <a:spcBef>
                <a:spcPts val="1900"/>
              </a:spcBef>
              <a:spcAft>
                <a:spcPts val="0"/>
              </a:spcAft>
              <a:buClr>
                <a:schemeClr val="dk1"/>
              </a:buClr>
              <a:buSzPts val="1100"/>
              <a:buFont typeface="Arial"/>
              <a:buNone/>
            </a:pPr>
            <a:r>
              <a:t/>
            </a:r>
            <a:endParaRPr>
              <a:solidFill>
                <a:schemeClr val="dk1"/>
              </a:solidFill>
            </a:endParaRPr>
          </a:p>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3" name="Shape 103"/>
        <p:cNvGrpSpPr/>
        <p:nvPr/>
      </p:nvGrpSpPr>
      <p:grpSpPr>
        <a:xfrm>
          <a:off x="0" y="0"/>
          <a:ext cx="0" cy="0"/>
          <a:chOff x="0" y="0"/>
          <a:chExt cx="0" cy="0"/>
        </a:xfrm>
      </p:grpSpPr>
      <p:sp>
        <p:nvSpPr>
          <p:cNvPr id="104" name="Google Shape;104;g327ecf30ffc_0_2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5" name="Google Shape;105;g327ecf30ffc_0_2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GB">
                <a:solidFill>
                  <a:schemeClr val="dk1"/>
                </a:solidFill>
              </a:rPr>
              <a:t>The focus is on the range of jobs which could be done and to guide students towards the realisation that almost any job found outside maritime can be found in Maritime in addition to a range of specialised jobs and roles.</a:t>
            </a:r>
            <a:endParaRPr>
              <a:solidFill>
                <a:schemeClr val="dk1"/>
              </a:solidFill>
            </a:endParaRPr>
          </a:p>
          <a:p>
            <a:pPr indent="0" lvl="0" marL="0" rtl="0" algn="l">
              <a:spcBef>
                <a:spcPts val="0"/>
              </a:spcBef>
              <a:spcAft>
                <a:spcPts val="0"/>
              </a:spcAft>
              <a:buClr>
                <a:schemeClr val="dk1"/>
              </a:buClr>
              <a:buSzPts val="1100"/>
              <a:buFont typeface="Arial"/>
              <a:buNone/>
            </a:pPr>
            <a:r>
              <a:t/>
            </a:r>
            <a:endParaRPr>
              <a:solidFill>
                <a:schemeClr val="dk1"/>
              </a:solidFill>
            </a:endParaRPr>
          </a:p>
          <a:p>
            <a:pPr indent="0" lvl="0" marL="0" rtl="0" algn="l">
              <a:spcBef>
                <a:spcPts val="0"/>
              </a:spcBef>
              <a:spcAft>
                <a:spcPts val="0"/>
              </a:spcAft>
              <a:buClr>
                <a:schemeClr val="dk1"/>
              </a:buClr>
              <a:buSzPts val="1100"/>
              <a:buFont typeface="Arial"/>
              <a:buNone/>
            </a:pPr>
            <a:r>
              <a:rPr lang="en-GB">
                <a:solidFill>
                  <a:schemeClr val="dk1"/>
                </a:solidFill>
              </a:rPr>
              <a:t>For example someone considering a career as a chef might consider that working for a cruise line or other shipping company would give them the same, skills, training and career opportunities as a chef in a land based restaurant while allowing them to travel and earn higher wages at the same time.</a:t>
            </a:r>
            <a:endParaRPr>
              <a:solidFill>
                <a:schemeClr val="dk1"/>
              </a:solidFill>
            </a:endParaRPr>
          </a:p>
          <a:p>
            <a:pPr indent="0" lvl="0" marL="0" rtl="0" algn="l">
              <a:spcBef>
                <a:spcPts val="0"/>
              </a:spcBef>
              <a:spcAft>
                <a:spcPts val="0"/>
              </a:spcAft>
              <a:buClr>
                <a:schemeClr val="dk1"/>
              </a:buClr>
              <a:buSzPts val="1100"/>
              <a:buFont typeface="Arial"/>
              <a:buNone/>
            </a:pPr>
            <a:r>
              <a:t/>
            </a:r>
            <a:endParaRPr>
              <a:solidFill>
                <a:schemeClr val="dk1"/>
              </a:solidFill>
            </a:endParaRPr>
          </a:p>
          <a:p>
            <a:pPr indent="0" lvl="0" marL="0" rtl="0" algn="l">
              <a:spcBef>
                <a:spcPts val="0"/>
              </a:spcBef>
              <a:spcAft>
                <a:spcPts val="0"/>
              </a:spcAft>
              <a:buClr>
                <a:schemeClr val="dk1"/>
              </a:buClr>
              <a:buSzPts val="1100"/>
              <a:buFont typeface="Arial"/>
              <a:buNone/>
            </a:pPr>
            <a:r>
              <a:rPr lang="en-GB">
                <a:solidFill>
                  <a:schemeClr val="dk1"/>
                </a:solidFill>
              </a:rPr>
              <a:t>Or someone considering a career as a mechanic might consider a career in mechanical engineering, instead of working on car engines they could be working on engines the size of a bus.</a:t>
            </a:r>
            <a:endParaRPr>
              <a:solidFill>
                <a:schemeClr val="dk1"/>
              </a:solidFill>
            </a:endParaRPr>
          </a:p>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8" name="Shape 108"/>
        <p:cNvGrpSpPr/>
        <p:nvPr/>
      </p:nvGrpSpPr>
      <p:grpSpPr>
        <a:xfrm>
          <a:off x="0" y="0"/>
          <a:ext cx="0" cy="0"/>
          <a:chOff x="0" y="0"/>
          <a:chExt cx="0" cy="0"/>
        </a:xfrm>
      </p:grpSpPr>
      <p:sp>
        <p:nvSpPr>
          <p:cNvPr id="109" name="Google Shape;109;g327ecf30ffc_0_2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0" name="Google Shape;110;g327ecf30ffc_0_2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3" name="Shape 113"/>
        <p:cNvGrpSpPr/>
        <p:nvPr/>
      </p:nvGrpSpPr>
      <p:grpSpPr>
        <a:xfrm>
          <a:off x="0" y="0"/>
          <a:ext cx="0" cy="0"/>
          <a:chOff x="0" y="0"/>
          <a:chExt cx="0" cy="0"/>
        </a:xfrm>
      </p:grpSpPr>
      <p:sp>
        <p:nvSpPr>
          <p:cNvPr id="114" name="Google Shape;114;g327ecf30ffc_0_3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5" name="Google Shape;115;g327ecf30ffc_0_3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8" name="Shape 118"/>
        <p:cNvGrpSpPr/>
        <p:nvPr/>
      </p:nvGrpSpPr>
      <p:grpSpPr>
        <a:xfrm>
          <a:off x="0" y="0"/>
          <a:ext cx="0" cy="0"/>
          <a:chOff x="0" y="0"/>
          <a:chExt cx="0" cy="0"/>
        </a:xfrm>
      </p:grpSpPr>
      <p:sp>
        <p:nvSpPr>
          <p:cNvPr id="119" name="Google Shape;119;g327ecf30ffc_0_3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0" name="Google Shape;120;g327ecf30ffc_0_3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3" name="Shape 123"/>
        <p:cNvGrpSpPr/>
        <p:nvPr/>
      </p:nvGrpSpPr>
      <p:grpSpPr>
        <a:xfrm>
          <a:off x="0" y="0"/>
          <a:ext cx="0" cy="0"/>
          <a:chOff x="0" y="0"/>
          <a:chExt cx="0" cy="0"/>
        </a:xfrm>
      </p:grpSpPr>
      <p:sp>
        <p:nvSpPr>
          <p:cNvPr id="124" name="Google Shape;124;g32842c98b6b_0_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5" name="Google Shape;125;g32842c98b6b_0_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8" name="Shape 128"/>
        <p:cNvGrpSpPr/>
        <p:nvPr/>
      </p:nvGrpSpPr>
      <p:grpSpPr>
        <a:xfrm>
          <a:off x="0" y="0"/>
          <a:ext cx="0" cy="0"/>
          <a:chOff x="0" y="0"/>
          <a:chExt cx="0" cy="0"/>
        </a:xfrm>
      </p:grpSpPr>
      <p:sp>
        <p:nvSpPr>
          <p:cNvPr id="129" name="Google Shape;129;g327ecf30ffc_0_3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0" name="Google Shape;130;g327ecf30ffc_0_3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3" name="Shape 133"/>
        <p:cNvGrpSpPr/>
        <p:nvPr/>
      </p:nvGrpSpPr>
      <p:grpSpPr>
        <a:xfrm>
          <a:off x="0" y="0"/>
          <a:ext cx="0" cy="0"/>
          <a:chOff x="0" y="0"/>
          <a:chExt cx="0" cy="0"/>
        </a:xfrm>
      </p:grpSpPr>
      <p:sp>
        <p:nvSpPr>
          <p:cNvPr id="134" name="Google Shape;134;g327eee9e0f9_1_5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5" name="Google Shape;135;g327eee9e0f9_1_5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GB">
                <a:solidFill>
                  <a:schemeClr val="dk1"/>
                </a:solidFill>
              </a:rPr>
              <a:t>The apprentices in this video are from Associated British Ports but apprenticeships are available for all aspects of maritime from building ships to sailing on them, everything necessary to keep them at sea and everything necessary to keep good flowing to and from our ports. Apprenticeships usually only require GCSE level qualifications as an entry level. </a:t>
            </a:r>
            <a:endParaRPr>
              <a:solidFill>
                <a:schemeClr val="dk1"/>
              </a:solidFill>
            </a:endParaRPr>
          </a:p>
          <a:p>
            <a:pPr indent="0" lvl="0" marL="0" rtl="0" algn="l">
              <a:spcBef>
                <a:spcPts val="0"/>
              </a:spcBef>
              <a:spcAft>
                <a:spcPts val="0"/>
              </a:spcAft>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9" name="Shape 139"/>
        <p:cNvGrpSpPr/>
        <p:nvPr/>
      </p:nvGrpSpPr>
      <p:grpSpPr>
        <a:xfrm>
          <a:off x="0" y="0"/>
          <a:ext cx="0" cy="0"/>
          <a:chOff x="0" y="0"/>
          <a:chExt cx="0" cy="0"/>
        </a:xfrm>
      </p:grpSpPr>
      <p:sp>
        <p:nvSpPr>
          <p:cNvPr id="140" name="Google Shape;140;g327eee9e0f9_1_5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1" name="Google Shape;141;g327eee9e0f9_1_5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solidFill>
                  <a:schemeClr val="dk1"/>
                </a:solidFill>
              </a:rPr>
              <a:t>These videos are from </a:t>
            </a:r>
            <a:r>
              <a:rPr b="1" lang="en-GB">
                <a:solidFill>
                  <a:schemeClr val="dk1"/>
                </a:solidFill>
              </a:rPr>
              <a:t>Electro-Technical cadets</a:t>
            </a:r>
            <a:r>
              <a:rPr lang="en-GB">
                <a:solidFill>
                  <a:schemeClr val="dk1"/>
                </a:solidFill>
              </a:rPr>
              <a:t> who design, maintain and repair electrical systems but cadetships are available for a wide range of officer level positions such as </a:t>
            </a:r>
            <a:r>
              <a:rPr b="1" lang="en-GB">
                <a:solidFill>
                  <a:schemeClr val="dk1"/>
                </a:solidFill>
              </a:rPr>
              <a:t>deck officers</a:t>
            </a:r>
            <a:r>
              <a:rPr lang="en-GB">
                <a:solidFill>
                  <a:schemeClr val="dk1"/>
                </a:solidFill>
              </a:rPr>
              <a:t> who steer and navigate ships as well as overseeing all activity on deck, </a:t>
            </a:r>
            <a:r>
              <a:rPr b="1" lang="en-GB">
                <a:solidFill>
                  <a:schemeClr val="dk1"/>
                </a:solidFill>
              </a:rPr>
              <a:t>mechanical engineering officers</a:t>
            </a:r>
            <a:r>
              <a:rPr lang="en-GB">
                <a:solidFill>
                  <a:schemeClr val="dk1"/>
                </a:solidFill>
              </a:rPr>
              <a:t> who design, maintain and repair engines and mechanical machinery as well as </a:t>
            </a:r>
            <a:r>
              <a:rPr b="1" lang="en-GB">
                <a:solidFill>
                  <a:schemeClr val="dk1"/>
                </a:solidFill>
              </a:rPr>
              <a:t>naval architects</a:t>
            </a:r>
            <a:r>
              <a:rPr lang="en-GB">
                <a:solidFill>
                  <a:schemeClr val="dk1"/>
                </a:solidFill>
              </a:rPr>
              <a:t> who design and build ships. The Institute of Chartered Shipbrokers doesn’t offer cadetships but does offer educational support to people wishing to go into Maritime Support Services.</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5" name="Shape 145"/>
        <p:cNvGrpSpPr/>
        <p:nvPr/>
      </p:nvGrpSpPr>
      <p:grpSpPr>
        <a:xfrm>
          <a:off x="0" y="0"/>
          <a:ext cx="0" cy="0"/>
          <a:chOff x="0" y="0"/>
          <a:chExt cx="0" cy="0"/>
        </a:xfrm>
      </p:grpSpPr>
      <p:sp>
        <p:nvSpPr>
          <p:cNvPr id="146" name="Google Shape;146;g327ecf30ffc_0_4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7" name="Google Shape;147;g327ecf30ffc_0_4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5" name="Shape 55"/>
        <p:cNvGrpSpPr/>
        <p:nvPr/>
      </p:nvGrpSpPr>
      <p:grpSpPr>
        <a:xfrm>
          <a:off x="0" y="0"/>
          <a:ext cx="0" cy="0"/>
          <a:chOff x="0" y="0"/>
          <a:chExt cx="0" cy="0"/>
        </a:xfrm>
      </p:grpSpPr>
      <p:sp>
        <p:nvSpPr>
          <p:cNvPr id="56" name="Google Shape;56;g327eee9e0f9_1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7" name="Google Shape;57;g327eee9e0f9_1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0" name="Shape 150"/>
        <p:cNvGrpSpPr/>
        <p:nvPr/>
      </p:nvGrpSpPr>
      <p:grpSpPr>
        <a:xfrm>
          <a:off x="0" y="0"/>
          <a:ext cx="0" cy="0"/>
          <a:chOff x="0" y="0"/>
          <a:chExt cx="0" cy="0"/>
        </a:xfrm>
      </p:grpSpPr>
      <p:sp>
        <p:nvSpPr>
          <p:cNvPr id="151" name="Google Shape;151;g327ecf30ffc_0_4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2" name="Google Shape;152;g327ecf30ffc_0_4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1" name="Shape 61"/>
        <p:cNvGrpSpPr/>
        <p:nvPr/>
      </p:nvGrpSpPr>
      <p:grpSpPr>
        <a:xfrm>
          <a:off x="0" y="0"/>
          <a:ext cx="0" cy="0"/>
          <a:chOff x="0" y="0"/>
          <a:chExt cx="0" cy="0"/>
        </a:xfrm>
      </p:grpSpPr>
      <p:sp>
        <p:nvSpPr>
          <p:cNvPr id="62" name="Google Shape;62;g327ecf30ffc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3" name="Google Shape;63;g327ecf30ffc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6" name="Shape 66"/>
        <p:cNvGrpSpPr/>
        <p:nvPr/>
      </p:nvGrpSpPr>
      <p:grpSpPr>
        <a:xfrm>
          <a:off x="0" y="0"/>
          <a:ext cx="0" cy="0"/>
          <a:chOff x="0" y="0"/>
          <a:chExt cx="0" cy="0"/>
        </a:xfrm>
      </p:grpSpPr>
      <p:sp>
        <p:nvSpPr>
          <p:cNvPr id="67" name="Google Shape;67;g327ecf30ffc_0_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8" name="Google Shape;68;g327ecf30ffc_0_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1" name="Shape 71"/>
        <p:cNvGrpSpPr/>
        <p:nvPr/>
      </p:nvGrpSpPr>
      <p:grpSpPr>
        <a:xfrm>
          <a:off x="0" y="0"/>
          <a:ext cx="0" cy="0"/>
          <a:chOff x="0" y="0"/>
          <a:chExt cx="0" cy="0"/>
        </a:xfrm>
      </p:grpSpPr>
      <p:sp>
        <p:nvSpPr>
          <p:cNvPr id="72" name="Google Shape;72;g327ecf30ffc_0_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3" name="Google Shape;73;g327ecf30ffc_0_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GB" sz="1200">
                <a:solidFill>
                  <a:schemeClr val="dk1"/>
                </a:solidFill>
                <a:latin typeface="Roboto"/>
                <a:ea typeface="Roboto"/>
                <a:cs typeface="Roboto"/>
                <a:sym typeface="Roboto"/>
              </a:rPr>
              <a:t>SHIPPING</a:t>
            </a:r>
            <a:endParaRPr sz="1200">
              <a:solidFill>
                <a:schemeClr val="dk1"/>
              </a:solidFill>
              <a:latin typeface="Roboto"/>
              <a:ea typeface="Roboto"/>
              <a:cs typeface="Roboto"/>
              <a:sym typeface="Roboto"/>
            </a:endParaRPr>
          </a:p>
          <a:p>
            <a:pPr indent="0" lvl="0" marL="0" rtl="0" algn="l">
              <a:spcBef>
                <a:spcPts val="100"/>
              </a:spcBef>
              <a:spcAft>
                <a:spcPts val="0"/>
              </a:spcAft>
              <a:buClr>
                <a:schemeClr val="dk1"/>
              </a:buClr>
              <a:buSzPts val="1100"/>
              <a:buFont typeface="Arial"/>
              <a:buNone/>
            </a:pPr>
            <a:r>
              <a:rPr lang="en-GB" sz="1200">
                <a:solidFill>
                  <a:schemeClr val="dk1"/>
                </a:solidFill>
                <a:latin typeface="Roboto"/>
                <a:ea typeface="Roboto"/>
                <a:cs typeface="Roboto"/>
                <a:sym typeface="Roboto"/>
              </a:rPr>
              <a:t>95% of all imports and exports are moved by sea. Manufacturers rely on shipping to import their raw materials, and to export their finished goods.</a:t>
            </a:r>
            <a:endParaRPr sz="1200">
              <a:solidFill>
                <a:schemeClr val="dk1"/>
              </a:solidFill>
              <a:latin typeface="Roboto"/>
              <a:ea typeface="Roboto"/>
              <a:cs typeface="Roboto"/>
              <a:sym typeface="Roboto"/>
            </a:endParaRPr>
          </a:p>
          <a:p>
            <a:pPr indent="0" lvl="0" marL="0" rtl="0" algn="l">
              <a:spcBef>
                <a:spcPts val="100"/>
              </a:spcBef>
              <a:spcAft>
                <a:spcPts val="0"/>
              </a:spcAft>
              <a:buClr>
                <a:schemeClr val="dk1"/>
              </a:buClr>
              <a:buSzPts val="1100"/>
              <a:buFont typeface="Arial"/>
              <a:buNone/>
            </a:pPr>
            <a:r>
              <a:rPr lang="en-GB" sz="1200">
                <a:solidFill>
                  <a:schemeClr val="dk1"/>
                </a:solidFill>
                <a:latin typeface="Roboto"/>
                <a:ea typeface="Roboto"/>
                <a:cs typeface="Roboto"/>
                <a:sym typeface="Roboto"/>
              </a:rPr>
              <a:t>The majority of UK shipping can be grouped under one of 3 categories</a:t>
            </a:r>
            <a:endParaRPr sz="1200">
              <a:solidFill>
                <a:schemeClr val="dk1"/>
              </a:solidFill>
              <a:latin typeface="Roboto"/>
              <a:ea typeface="Roboto"/>
              <a:cs typeface="Roboto"/>
              <a:sym typeface="Roboto"/>
            </a:endParaRPr>
          </a:p>
          <a:p>
            <a:pPr indent="0" lvl="0" marL="0" rtl="0" algn="l">
              <a:spcBef>
                <a:spcPts val="100"/>
              </a:spcBef>
              <a:spcAft>
                <a:spcPts val="0"/>
              </a:spcAft>
              <a:buClr>
                <a:schemeClr val="dk1"/>
              </a:buClr>
              <a:buSzPts val="1100"/>
              <a:buFont typeface="Arial"/>
              <a:buNone/>
            </a:pPr>
            <a:r>
              <a:rPr lang="en-GB" sz="1200">
                <a:solidFill>
                  <a:schemeClr val="dk1"/>
                </a:solidFill>
                <a:latin typeface="Roboto"/>
                <a:ea typeface="Roboto"/>
                <a:cs typeface="Roboto"/>
                <a:sym typeface="Roboto"/>
              </a:rPr>
              <a:t>Royal Navy</a:t>
            </a:r>
            <a:endParaRPr sz="1200">
              <a:solidFill>
                <a:schemeClr val="dk1"/>
              </a:solidFill>
              <a:latin typeface="Roboto"/>
              <a:ea typeface="Roboto"/>
              <a:cs typeface="Roboto"/>
              <a:sym typeface="Roboto"/>
            </a:endParaRPr>
          </a:p>
          <a:p>
            <a:pPr indent="0" lvl="0" marL="0" rtl="0" algn="l">
              <a:spcBef>
                <a:spcPts val="100"/>
              </a:spcBef>
              <a:spcAft>
                <a:spcPts val="0"/>
              </a:spcAft>
              <a:buClr>
                <a:schemeClr val="dk1"/>
              </a:buClr>
              <a:buSzPts val="1100"/>
              <a:buFont typeface="Arial"/>
              <a:buNone/>
            </a:pPr>
            <a:r>
              <a:rPr lang="en-GB" sz="1200">
                <a:solidFill>
                  <a:schemeClr val="dk1"/>
                </a:solidFill>
                <a:latin typeface="Roboto"/>
                <a:ea typeface="Roboto"/>
                <a:cs typeface="Roboto"/>
                <a:sym typeface="Roboto"/>
              </a:rPr>
              <a:t>Merchant Navy</a:t>
            </a:r>
            <a:endParaRPr sz="1200">
              <a:solidFill>
                <a:schemeClr val="dk1"/>
              </a:solidFill>
              <a:latin typeface="Roboto"/>
              <a:ea typeface="Roboto"/>
              <a:cs typeface="Roboto"/>
              <a:sym typeface="Roboto"/>
            </a:endParaRPr>
          </a:p>
          <a:p>
            <a:pPr indent="0" lvl="0" marL="0" rtl="0" algn="l">
              <a:spcBef>
                <a:spcPts val="100"/>
              </a:spcBef>
              <a:spcAft>
                <a:spcPts val="0"/>
              </a:spcAft>
              <a:buClr>
                <a:schemeClr val="dk1"/>
              </a:buClr>
              <a:buSzPts val="1100"/>
              <a:buFont typeface="Arial"/>
              <a:buNone/>
            </a:pPr>
            <a:r>
              <a:rPr lang="en-GB" sz="1200">
                <a:solidFill>
                  <a:schemeClr val="dk1"/>
                </a:solidFill>
                <a:latin typeface="Roboto"/>
                <a:ea typeface="Roboto"/>
                <a:cs typeface="Roboto"/>
                <a:sym typeface="Roboto"/>
              </a:rPr>
              <a:t>Fishing</a:t>
            </a:r>
            <a:endParaRPr sz="1200">
              <a:solidFill>
                <a:schemeClr val="dk1"/>
              </a:solidFill>
              <a:latin typeface="Roboto"/>
              <a:ea typeface="Roboto"/>
              <a:cs typeface="Roboto"/>
              <a:sym typeface="Roboto"/>
            </a:endParaRPr>
          </a:p>
          <a:p>
            <a:pPr indent="0" lvl="0" marL="0" rtl="0" algn="l">
              <a:spcBef>
                <a:spcPts val="100"/>
              </a:spcBef>
              <a:spcAft>
                <a:spcPts val="0"/>
              </a:spcAft>
              <a:buClr>
                <a:schemeClr val="dk1"/>
              </a:buClr>
              <a:buSzPts val="1100"/>
              <a:buFont typeface="Arial"/>
              <a:buNone/>
            </a:pPr>
            <a:r>
              <a:t/>
            </a:r>
            <a:endParaRPr sz="1200">
              <a:solidFill>
                <a:schemeClr val="dk1"/>
              </a:solidFill>
              <a:latin typeface="Roboto"/>
              <a:ea typeface="Roboto"/>
              <a:cs typeface="Roboto"/>
              <a:sym typeface="Roboto"/>
            </a:endParaRPr>
          </a:p>
          <a:p>
            <a:pPr indent="0" lvl="0" marL="0" rtl="0" algn="l">
              <a:spcBef>
                <a:spcPts val="100"/>
              </a:spcBef>
              <a:spcAft>
                <a:spcPts val="0"/>
              </a:spcAft>
              <a:buClr>
                <a:schemeClr val="dk1"/>
              </a:buClr>
              <a:buSzPts val="1100"/>
              <a:buFont typeface="Arial"/>
              <a:buNone/>
            </a:pPr>
            <a:r>
              <a:rPr lang="en-GB" sz="1200">
                <a:solidFill>
                  <a:schemeClr val="dk1"/>
                </a:solidFill>
                <a:latin typeface="Roboto"/>
                <a:ea typeface="Roboto"/>
                <a:cs typeface="Roboto"/>
                <a:sym typeface="Roboto"/>
              </a:rPr>
              <a:t>PORTS AND HARBOURS</a:t>
            </a:r>
            <a:endParaRPr sz="1200">
              <a:solidFill>
                <a:schemeClr val="dk1"/>
              </a:solidFill>
              <a:latin typeface="Roboto"/>
              <a:ea typeface="Roboto"/>
              <a:cs typeface="Roboto"/>
              <a:sym typeface="Roboto"/>
            </a:endParaRPr>
          </a:p>
          <a:p>
            <a:pPr indent="0" lvl="0" marL="0" rtl="0" algn="l">
              <a:spcBef>
                <a:spcPts val="100"/>
              </a:spcBef>
              <a:spcAft>
                <a:spcPts val="0"/>
              </a:spcAft>
              <a:buClr>
                <a:schemeClr val="dk1"/>
              </a:buClr>
              <a:buSzPts val="1100"/>
              <a:buFont typeface="Arial"/>
              <a:buNone/>
            </a:pPr>
            <a:r>
              <a:rPr lang="en-GB" sz="1200">
                <a:solidFill>
                  <a:schemeClr val="dk1"/>
                </a:solidFill>
                <a:latin typeface="Roboto"/>
                <a:ea typeface="Roboto"/>
                <a:cs typeface="Roboto"/>
                <a:sym typeface="Roboto"/>
              </a:rPr>
              <a:t>We are an island nation, so almost everything you use, eat or wear will have come through a UK port. Every year, more than 20 million passengers and 500 million tonnes of cargo move through UK ports – 95% of our international trade.</a:t>
            </a:r>
            <a:endParaRPr sz="1200">
              <a:solidFill>
                <a:schemeClr val="dk1"/>
              </a:solidFill>
              <a:latin typeface="Roboto"/>
              <a:ea typeface="Roboto"/>
              <a:cs typeface="Roboto"/>
              <a:sym typeface="Roboto"/>
            </a:endParaRPr>
          </a:p>
          <a:p>
            <a:pPr indent="0" lvl="0" marL="0" rtl="0" algn="l">
              <a:spcBef>
                <a:spcPts val="100"/>
              </a:spcBef>
              <a:spcAft>
                <a:spcPts val="0"/>
              </a:spcAft>
              <a:buClr>
                <a:schemeClr val="dk1"/>
              </a:buClr>
              <a:buSzPts val="1100"/>
              <a:buFont typeface="Arial"/>
              <a:buNone/>
            </a:pPr>
            <a:r>
              <a:rPr lang="en-GB" sz="1200">
                <a:solidFill>
                  <a:schemeClr val="dk1"/>
                </a:solidFill>
                <a:latin typeface="Roboto"/>
                <a:ea typeface="Roboto"/>
                <a:cs typeface="Roboto"/>
                <a:sym typeface="Roboto"/>
              </a:rPr>
              <a:t>Ports and harbours employ a wide range of people to ensure the smooth and effective movement of goods between ship and shore.</a:t>
            </a:r>
            <a:endParaRPr sz="1200">
              <a:solidFill>
                <a:schemeClr val="dk1"/>
              </a:solidFill>
              <a:latin typeface="Roboto"/>
              <a:ea typeface="Roboto"/>
              <a:cs typeface="Roboto"/>
              <a:sym typeface="Roboto"/>
            </a:endParaRPr>
          </a:p>
          <a:p>
            <a:pPr indent="0" lvl="0" marL="0" rtl="0" algn="l">
              <a:spcBef>
                <a:spcPts val="100"/>
              </a:spcBef>
              <a:spcAft>
                <a:spcPts val="0"/>
              </a:spcAft>
              <a:buClr>
                <a:schemeClr val="dk1"/>
              </a:buClr>
              <a:buSzPts val="1100"/>
              <a:buFont typeface="Arial"/>
              <a:buNone/>
            </a:pPr>
            <a:r>
              <a:t/>
            </a:r>
            <a:endParaRPr sz="1200">
              <a:solidFill>
                <a:schemeClr val="dk1"/>
              </a:solidFill>
              <a:latin typeface="Roboto"/>
              <a:ea typeface="Roboto"/>
              <a:cs typeface="Roboto"/>
              <a:sym typeface="Roboto"/>
            </a:endParaRPr>
          </a:p>
          <a:p>
            <a:pPr indent="0" lvl="0" marL="0" rtl="0" algn="l">
              <a:spcBef>
                <a:spcPts val="100"/>
              </a:spcBef>
              <a:spcAft>
                <a:spcPts val="0"/>
              </a:spcAft>
              <a:buClr>
                <a:schemeClr val="dk1"/>
              </a:buClr>
              <a:buSzPts val="1100"/>
              <a:buFont typeface="Arial"/>
              <a:buNone/>
            </a:pPr>
            <a:r>
              <a:rPr lang="en-GB" sz="1200">
                <a:solidFill>
                  <a:schemeClr val="dk1"/>
                </a:solidFill>
                <a:latin typeface="Roboto"/>
                <a:ea typeface="Roboto"/>
                <a:cs typeface="Roboto"/>
                <a:sym typeface="Roboto"/>
              </a:rPr>
              <a:t>PROFESSIONAL SERVICES</a:t>
            </a:r>
            <a:endParaRPr sz="1200">
              <a:solidFill>
                <a:schemeClr val="dk1"/>
              </a:solidFill>
              <a:latin typeface="Roboto"/>
              <a:ea typeface="Roboto"/>
              <a:cs typeface="Roboto"/>
              <a:sym typeface="Roboto"/>
            </a:endParaRPr>
          </a:p>
          <a:p>
            <a:pPr indent="0" lvl="0" marL="0" rtl="0" algn="l">
              <a:spcBef>
                <a:spcPts val="100"/>
              </a:spcBef>
              <a:spcAft>
                <a:spcPts val="0"/>
              </a:spcAft>
              <a:buClr>
                <a:schemeClr val="dk1"/>
              </a:buClr>
              <a:buSzPts val="1100"/>
              <a:buFont typeface="Arial"/>
              <a:buNone/>
            </a:pPr>
            <a:r>
              <a:rPr lang="en-GB" sz="1200">
                <a:solidFill>
                  <a:schemeClr val="dk1"/>
                </a:solidFill>
                <a:latin typeface="Roboto"/>
                <a:ea typeface="Roboto"/>
                <a:cs typeface="Roboto"/>
                <a:sym typeface="Roboto"/>
              </a:rPr>
              <a:t>Maritime requires a large support network to ensure its success, safety and smooth operation. Professional service roles are usually shore based and can often be done remotely. Professional services include:</a:t>
            </a:r>
            <a:endParaRPr sz="1200">
              <a:solidFill>
                <a:schemeClr val="dk1"/>
              </a:solidFill>
              <a:latin typeface="Roboto"/>
              <a:ea typeface="Roboto"/>
              <a:cs typeface="Roboto"/>
              <a:sym typeface="Roboto"/>
            </a:endParaRPr>
          </a:p>
          <a:p>
            <a:pPr indent="0" lvl="0" marL="0" rtl="0" algn="l">
              <a:spcBef>
                <a:spcPts val="100"/>
              </a:spcBef>
              <a:spcAft>
                <a:spcPts val="0"/>
              </a:spcAft>
              <a:buClr>
                <a:schemeClr val="dk1"/>
              </a:buClr>
              <a:buSzPts val="1100"/>
              <a:buFont typeface="Arial"/>
              <a:buNone/>
            </a:pPr>
            <a:r>
              <a:rPr lang="en-GB" sz="1200">
                <a:solidFill>
                  <a:schemeClr val="dk1"/>
                </a:solidFill>
                <a:latin typeface="Roboto"/>
                <a:ea typeface="Roboto"/>
                <a:cs typeface="Roboto"/>
                <a:sym typeface="Roboto"/>
              </a:rPr>
              <a:t>Maritime Lawyers</a:t>
            </a:r>
            <a:endParaRPr sz="1200">
              <a:solidFill>
                <a:schemeClr val="dk1"/>
              </a:solidFill>
              <a:latin typeface="Roboto"/>
              <a:ea typeface="Roboto"/>
              <a:cs typeface="Roboto"/>
              <a:sym typeface="Roboto"/>
            </a:endParaRPr>
          </a:p>
          <a:p>
            <a:pPr indent="0" lvl="0" marL="0" rtl="0" algn="l">
              <a:spcBef>
                <a:spcPts val="100"/>
              </a:spcBef>
              <a:spcAft>
                <a:spcPts val="0"/>
              </a:spcAft>
              <a:buClr>
                <a:schemeClr val="dk1"/>
              </a:buClr>
              <a:buSzPts val="1100"/>
              <a:buFont typeface="Arial"/>
              <a:buNone/>
            </a:pPr>
            <a:r>
              <a:rPr lang="en-GB" sz="1200">
                <a:solidFill>
                  <a:schemeClr val="dk1"/>
                </a:solidFill>
                <a:latin typeface="Roboto"/>
                <a:ea typeface="Roboto"/>
                <a:cs typeface="Roboto"/>
                <a:sym typeface="Roboto"/>
              </a:rPr>
              <a:t>Maritime Insurance specialists</a:t>
            </a:r>
            <a:endParaRPr sz="1200">
              <a:solidFill>
                <a:schemeClr val="dk1"/>
              </a:solidFill>
              <a:latin typeface="Roboto"/>
              <a:ea typeface="Roboto"/>
              <a:cs typeface="Roboto"/>
              <a:sym typeface="Roboto"/>
            </a:endParaRPr>
          </a:p>
          <a:p>
            <a:pPr indent="0" lvl="0" marL="0" rtl="0" algn="l">
              <a:spcBef>
                <a:spcPts val="100"/>
              </a:spcBef>
              <a:spcAft>
                <a:spcPts val="0"/>
              </a:spcAft>
              <a:buClr>
                <a:schemeClr val="dk1"/>
              </a:buClr>
              <a:buSzPts val="1100"/>
              <a:buFont typeface="Arial"/>
              <a:buNone/>
            </a:pPr>
            <a:r>
              <a:rPr lang="en-GB" sz="1200">
                <a:solidFill>
                  <a:schemeClr val="dk1"/>
                </a:solidFill>
                <a:latin typeface="Roboto"/>
                <a:ea typeface="Roboto"/>
                <a:cs typeface="Roboto"/>
                <a:sym typeface="Roboto"/>
              </a:rPr>
              <a:t>Ship Brokers</a:t>
            </a:r>
            <a:endParaRPr sz="1200">
              <a:solidFill>
                <a:schemeClr val="dk1"/>
              </a:solidFill>
              <a:latin typeface="Roboto"/>
              <a:ea typeface="Roboto"/>
              <a:cs typeface="Roboto"/>
              <a:sym typeface="Roboto"/>
            </a:endParaRPr>
          </a:p>
          <a:p>
            <a:pPr indent="0" lvl="0" marL="0" rtl="0" algn="l">
              <a:spcBef>
                <a:spcPts val="100"/>
              </a:spcBef>
              <a:spcAft>
                <a:spcPts val="0"/>
              </a:spcAft>
              <a:buClr>
                <a:schemeClr val="dk1"/>
              </a:buClr>
              <a:buSzPts val="1100"/>
              <a:buFont typeface="Arial"/>
              <a:buNone/>
            </a:pPr>
            <a:r>
              <a:rPr lang="en-GB" sz="1200">
                <a:solidFill>
                  <a:schemeClr val="dk1"/>
                </a:solidFill>
                <a:latin typeface="Roboto"/>
                <a:ea typeface="Roboto"/>
                <a:cs typeface="Roboto"/>
                <a:sym typeface="Roboto"/>
              </a:rPr>
              <a:t>Ship’s Agents</a:t>
            </a:r>
            <a:endParaRPr sz="1200">
              <a:solidFill>
                <a:schemeClr val="dk1"/>
              </a:solidFill>
              <a:latin typeface="Roboto"/>
              <a:ea typeface="Roboto"/>
              <a:cs typeface="Roboto"/>
              <a:sym typeface="Roboto"/>
            </a:endParaRPr>
          </a:p>
          <a:p>
            <a:pPr indent="0" lvl="0" marL="0" rtl="0" algn="l">
              <a:spcBef>
                <a:spcPts val="100"/>
              </a:spcBef>
              <a:spcAft>
                <a:spcPts val="0"/>
              </a:spcAft>
              <a:buClr>
                <a:schemeClr val="dk1"/>
              </a:buClr>
              <a:buSzPts val="1100"/>
              <a:buFont typeface="Arial"/>
              <a:buNone/>
            </a:pPr>
            <a:r>
              <a:t/>
            </a:r>
            <a:endParaRPr sz="1200">
              <a:solidFill>
                <a:schemeClr val="dk1"/>
              </a:solidFill>
              <a:latin typeface="Roboto"/>
              <a:ea typeface="Roboto"/>
              <a:cs typeface="Roboto"/>
              <a:sym typeface="Roboto"/>
            </a:endParaRPr>
          </a:p>
          <a:p>
            <a:pPr indent="0" lvl="0" marL="0" rtl="0" algn="l">
              <a:spcBef>
                <a:spcPts val="100"/>
              </a:spcBef>
              <a:spcAft>
                <a:spcPts val="0"/>
              </a:spcAft>
              <a:buClr>
                <a:schemeClr val="dk1"/>
              </a:buClr>
              <a:buSzPts val="1100"/>
              <a:buFont typeface="Arial"/>
              <a:buNone/>
            </a:pPr>
            <a:r>
              <a:rPr lang="en-GB" sz="1200">
                <a:solidFill>
                  <a:schemeClr val="dk1"/>
                </a:solidFill>
                <a:latin typeface="Roboto"/>
                <a:ea typeface="Roboto"/>
                <a:cs typeface="Roboto"/>
                <a:sym typeface="Roboto"/>
              </a:rPr>
              <a:t>LEISURE MARINE</a:t>
            </a:r>
            <a:endParaRPr sz="1200">
              <a:solidFill>
                <a:schemeClr val="dk1"/>
              </a:solidFill>
              <a:latin typeface="Roboto"/>
              <a:ea typeface="Roboto"/>
              <a:cs typeface="Roboto"/>
              <a:sym typeface="Roboto"/>
            </a:endParaRPr>
          </a:p>
          <a:p>
            <a:pPr indent="0" lvl="0" marL="0" rtl="0" algn="l">
              <a:spcBef>
                <a:spcPts val="100"/>
              </a:spcBef>
              <a:spcAft>
                <a:spcPts val="0"/>
              </a:spcAft>
              <a:buClr>
                <a:schemeClr val="dk1"/>
              </a:buClr>
              <a:buSzPts val="1100"/>
              <a:buFont typeface="Arial"/>
              <a:buNone/>
            </a:pPr>
            <a:r>
              <a:rPr lang="en-GB" sz="1200">
                <a:solidFill>
                  <a:schemeClr val="dk1"/>
                </a:solidFill>
                <a:latin typeface="Roboto"/>
                <a:ea typeface="Roboto"/>
                <a:cs typeface="Roboto"/>
                <a:sym typeface="Roboto"/>
              </a:rPr>
              <a:t>Diverse career opportunities are available in the leisure, small commercial and superyacht industry. Over 4600 companies with a combined worth of over £3 billion have a variety of career opportunities. The industry is also at the forefront of innovation, pioneering new technology, world-renowned craftsmanship and a world leader in design.</a:t>
            </a:r>
            <a:endParaRPr sz="1200">
              <a:solidFill>
                <a:schemeClr val="dk1"/>
              </a:solidFill>
              <a:latin typeface="Roboto"/>
              <a:ea typeface="Roboto"/>
              <a:cs typeface="Roboto"/>
              <a:sym typeface="Roboto"/>
            </a:endParaRPr>
          </a:p>
          <a:p>
            <a:pPr indent="0" lvl="0" marL="0" rtl="0" algn="l">
              <a:spcBef>
                <a:spcPts val="100"/>
              </a:spcBef>
              <a:spcAft>
                <a:spcPts val="0"/>
              </a:spcAft>
              <a:buClr>
                <a:schemeClr val="dk1"/>
              </a:buClr>
              <a:buSzPts val="1100"/>
              <a:buFont typeface="Arial"/>
              <a:buNone/>
            </a:pPr>
            <a:r>
              <a:t/>
            </a:r>
            <a:endParaRPr sz="1200">
              <a:solidFill>
                <a:schemeClr val="dk1"/>
              </a:solidFill>
              <a:latin typeface="Roboto"/>
              <a:ea typeface="Roboto"/>
              <a:cs typeface="Roboto"/>
              <a:sym typeface="Roboto"/>
            </a:endParaRPr>
          </a:p>
          <a:p>
            <a:pPr indent="0" lvl="0" marL="0" rtl="0" algn="l">
              <a:spcBef>
                <a:spcPts val="100"/>
              </a:spcBef>
              <a:spcAft>
                <a:spcPts val="0"/>
              </a:spcAft>
              <a:buClr>
                <a:schemeClr val="dk1"/>
              </a:buClr>
              <a:buSzPts val="1100"/>
              <a:buFont typeface="Arial"/>
              <a:buNone/>
            </a:pPr>
            <a:r>
              <a:rPr lang="en-GB" sz="1200">
                <a:solidFill>
                  <a:schemeClr val="dk1"/>
                </a:solidFill>
                <a:latin typeface="Roboto"/>
                <a:ea typeface="Roboto"/>
                <a:cs typeface="Roboto"/>
                <a:sym typeface="Roboto"/>
              </a:rPr>
              <a:t>ENGINEERING</a:t>
            </a:r>
            <a:endParaRPr sz="1200">
              <a:solidFill>
                <a:schemeClr val="dk1"/>
              </a:solidFill>
              <a:latin typeface="Roboto"/>
              <a:ea typeface="Roboto"/>
              <a:cs typeface="Roboto"/>
              <a:sym typeface="Roboto"/>
            </a:endParaRPr>
          </a:p>
          <a:p>
            <a:pPr indent="0" lvl="0" marL="0" rtl="0" algn="l">
              <a:spcBef>
                <a:spcPts val="100"/>
              </a:spcBef>
              <a:spcAft>
                <a:spcPts val="0"/>
              </a:spcAft>
              <a:buClr>
                <a:schemeClr val="dk1"/>
              </a:buClr>
              <a:buSzPts val="1100"/>
              <a:buFont typeface="Arial"/>
              <a:buNone/>
            </a:pPr>
            <a:r>
              <a:rPr lang="en-GB" sz="1200">
                <a:solidFill>
                  <a:schemeClr val="dk1"/>
                </a:solidFill>
                <a:latin typeface="Roboto"/>
                <a:ea typeface="Roboto"/>
                <a:cs typeface="Roboto"/>
                <a:sym typeface="Roboto"/>
              </a:rPr>
              <a:t>Engineering is all about solving problems using specialist technical and practical skills. It’s all about maths, science, research, prototypes, design, maintenance and production.</a:t>
            </a:r>
            <a:endParaRPr sz="1200">
              <a:solidFill>
                <a:schemeClr val="dk1"/>
              </a:solidFill>
              <a:latin typeface="Roboto"/>
              <a:ea typeface="Roboto"/>
              <a:cs typeface="Roboto"/>
              <a:sym typeface="Roboto"/>
            </a:endParaRPr>
          </a:p>
          <a:p>
            <a:pPr indent="0" lvl="0" marL="0" rtl="0" algn="l">
              <a:spcBef>
                <a:spcPts val="100"/>
              </a:spcBef>
              <a:spcAft>
                <a:spcPts val="0"/>
              </a:spcAft>
              <a:buClr>
                <a:schemeClr val="dk1"/>
              </a:buClr>
              <a:buSzPts val="1100"/>
              <a:buFont typeface="Arial"/>
              <a:buNone/>
            </a:pPr>
            <a:r>
              <a:rPr lang="en-GB" sz="1200">
                <a:solidFill>
                  <a:schemeClr val="dk1"/>
                </a:solidFill>
                <a:latin typeface="Roboto"/>
                <a:ea typeface="Roboto"/>
                <a:cs typeface="Roboto"/>
                <a:sym typeface="Roboto"/>
              </a:rPr>
              <a:t>Every industry and every area of society depend on the precise and efficient work of engineers. Engineers provide technological solutions to the problems, issues and ideas that affect every area of our lives. </a:t>
            </a:r>
            <a:endParaRPr sz="1200">
              <a:solidFill>
                <a:schemeClr val="dk1"/>
              </a:solidFill>
              <a:latin typeface="Roboto"/>
              <a:ea typeface="Roboto"/>
              <a:cs typeface="Roboto"/>
              <a:sym typeface="Roboto"/>
            </a:endParaRPr>
          </a:p>
          <a:p>
            <a:pPr indent="0" lvl="0" marL="0" rtl="0" algn="l">
              <a:spcBef>
                <a:spcPts val="100"/>
              </a:spcBef>
              <a:spcAft>
                <a:spcPts val="0"/>
              </a:spcAft>
              <a:buClr>
                <a:schemeClr val="dk1"/>
              </a:buClr>
              <a:buSzPts val="1100"/>
              <a:buFont typeface="Arial"/>
              <a:buNone/>
            </a:pPr>
            <a:r>
              <a:rPr lang="en-GB" sz="1200">
                <a:solidFill>
                  <a:schemeClr val="dk1"/>
                </a:solidFill>
                <a:latin typeface="Roboto"/>
                <a:ea typeface="Roboto"/>
                <a:cs typeface="Roboto"/>
                <a:sym typeface="Roboto"/>
              </a:rPr>
              <a:t>There are roles for engineers in the maritime sector on shore and at sea.</a:t>
            </a:r>
            <a:endParaRPr sz="1200">
              <a:solidFill>
                <a:schemeClr val="dk1"/>
              </a:solidFill>
              <a:latin typeface="Roboto"/>
              <a:ea typeface="Roboto"/>
              <a:cs typeface="Roboto"/>
              <a:sym typeface="Roboto"/>
            </a:endParaRPr>
          </a:p>
          <a:p>
            <a:pPr indent="0" lvl="0" marL="0" rtl="0" algn="l">
              <a:lnSpc>
                <a:spcPct val="115000"/>
              </a:lnSpc>
              <a:spcBef>
                <a:spcPts val="100"/>
              </a:spcBef>
              <a:spcAft>
                <a:spcPts val="0"/>
              </a:spcAft>
              <a:buClr>
                <a:schemeClr val="dk1"/>
              </a:buClr>
              <a:buSzPts val="1100"/>
              <a:buFont typeface="Arial"/>
              <a:buNone/>
            </a:pPr>
            <a:r>
              <a:t/>
            </a:r>
            <a:endParaRPr sz="1500">
              <a:solidFill>
                <a:srgbClr val="040C28"/>
              </a:solidFill>
              <a:highlight>
                <a:schemeClr val="lt1"/>
              </a:highlight>
              <a:latin typeface="Roboto"/>
              <a:ea typeface="Roboto"/>
              <a:cs typeface="Roboto"/>
              <a:sym typeface="Roboto"/>
            </a:endParaRPr>
          </a:p>
          <a:p>
            <a:pPr indent="0" lvl="0" marL="0" rtl="0" algn="l">
              <a:lnSpc>
                <a:spcPct val="115000"/>
              </a:lnSpc>
              <a:spcBef>
                <a:spcPts val="1200"/>
              </a:spcBef>
              <a:spcAft>
                <a:spcPts val="0"/>
              </a:spcAft>
              <a:buClr>
                <a:schemeClr val="dk1"/>
              </a:buClr>
              <a:buSzPts val="1100"/>
              <a:buFont typeface="Arial"/>
              <a:buNone/>
            </a:pPr>
            <a:r>
              <a:t/>
            </a:r>
            <a:endParaRPr sz="1600">
              <a:solidFill>
                <a:srgbClr val="595959"/>
              </a:solidFill>
              <a:latin typeface="Roboto"/>
              <a:ea typeface="Roboto"/>
              <a:cs typeface="Roboto"/>
              <a:sym typeface="Roboto"/>
            </a:endParaRPr>
          </a:p>
          <a:p>
            <a:pPr indent="0" lvl="0" marL="0" rtl="0" algn="l">
              <a:spcBef>
                <a:spcPts val="1200"/>
              </a:spcBef>
              <a:spcAft>
                <a:spcPts val="0"/>
              </a:spcAft>
              <a:buClr>
                <a:schemeClr val="dk1"/>
              </a:buClr>
              <a:buSzPts val="1100"/>
              <a:buFont typeface="Arial"/>
              <a:buNone/>
            </a:pPr>
            <a:r>
              <a:t/>
            </a:r>
            <a:endParaRPr>
              <a:solidFill>
                <a:schemeClr val="dk1"/>
              </a:solidFill>
            </a:endParaRPr>
          </a:p>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7" name="Shape 77"/>
        <p:cNvGrpSpPr/>
        <p:nvPr/>
      </p:nvGrpSpPr>
      <p:grpSpPr>
        <a:xfrm>
          <a:off x="0" y="0"/>
          <a:ext cx="0" cy="0"/>
          <a:chOff x="0" y="0"/>
          <a:chExt cx="0" cy="0"/>
        </a:xfrm>
      </p:grpSpPr>
      <p:sp>
        <p:nvSpPr>
          <p:cNvPr id="78" name="Google Shape;78;g327ecf30ffc_0_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9" name="Google Shape;79;g327ecf30ffc_0_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GB" sz="1200">
                <a:solidFill>
                  <a:schemeClr val="dk1"/>
                </a:solidFill>
                <a:latin typeface="Roboto"/>
                <a:ea typeface="Roboto"/>
                <a:cs typeface="Roboto"/>
                <a:sym typeface="Roboto"/>
              </a:rPr>
              <a:t>The Merchant Navy is the collective term for commercial shipping, which is different to the Royal Navy or personal leisure craft users, and includes cargo ships, tankers, ferries and cruise ships. Jobs are varied and include Deck, Catering, Hospitality, Communications, Engineering and Electro-Technical officers and crew.</a:t>
            </a:r>
            <a:endParaRPr sz="1200">
              <a:solidFill>
                <a:schemeClr val="dk1"/>
              </a:solidFill>
              <a:latin typeface="Roboto"/>
              <a:ea typeface="Roboto"/>
              <a:cs typeface="Roboto"/>
              <a:sym typeface="Roboto"/>
            </a:endParaRPr>
          </a:p>
          <a:p>
            <a:pPr indent="0" lvl="0" marL="0" rtl="0" algn="l">
              <a:spcBef>
                <a:spcPts val="100"/>
              </a:spcBef>
              <a:spcAft>
                <a:spcPts val="0"/>
              </a:spcAft>
              <a:buClr>
                <a:schemeClr val="dk1"/>
              </a:buClr>
              <a:buSzPts val="1100"/>
              <a:buFont typeface="Arial"/>
              <a:buNone/>
            </a:pPr>
            <a:r>
              <a:t/>
            </a:r>
            <a:endParaRPr sz="1200">
              <a:solidFill>
                <a:schemeClr val="dk1"/>
              </a:solidFill>
              <a:latin typeface="Roboto"/>
              <a:ea typeface="Roboto"/>
              <a:cs typeface="Roboto"/>
              <a:sym typeface="Roboto"/>
            </a:endParaRPr>
          </a:p>
          <a:p>
            <a:pPr indent="0" lvl="0" marL="0" rtl="0" algn="l">
              <a:spcBef>
                <a:spcPts val="100"/>
              </a:spcBef>
              <a:spcAft>
                <a:spcPts val="0"/>
              </a:spcAft>
              <a:buClr>
                <a:schemeClr val="dk1"/>
              </a:buClr>
              <a:buSzPts val="1100"/>
              <a:buFont typeface="Arial"/>
              <a:buNone/>
            </a:pPr>
            <a:r>
              <a:rPr lang="en-GB" sz="1200">
                <a:solidFill>
                  <a:schemeClr val="dk1"/>
                </a:solidFill>
                <a:latin typeface="Roboto"/>
                <a:ea typeface="Roboto"/>
                <a:cs typeface="Roboto"/>
                <a:sym typeface="Roboto"/>
              </a:rPr>
              <a:t>The Royal Navy (RN) is the United Kingdom's naval warfare force, responsible for defending the UK at sea, protecting shipping and fulfilling international military agreements.</a:t>
            </a:r>
            <a:endParaRPr sz="1200">
              <a:solidFill>
                <a:schemeClr val="dk1"/>
              </a:solidFill>
              <a:latin typeface="Roboto"/>
              <a:ea typeface="Roboto"/>
              <a:cs typeface="Roboto"/>
              <a:sym typeface="Roboto"/>
            </a:endParaRPr>
          </a:p>
          <a:p>
            <a:pPr indent="0" lvl="0" marL="0" rtl="0" algn="l">
              <a:spcBef>
                <a:spcPts val="100"/>
              </a:spcBef>
              <a:spcAft>
                <a:spcPts val="0"/>
              </a:spcAft>
              <a:buClr>
                <a:schemeClr val="dk1"/>
              </a:buClr>
              <a:buSzPts val="1100"/>
              <a:buFont typeface="Arial"/>
              <a:buNone/>
            </a:pPr>
            <a:r>
              <a:rPr lang="en-GB" sz="1200">
                <a:solidFill>
                  <a:schemeClr val="dk1"/>
                </a:solidFill>
                <a:latin typeface="Roboto"/>
                <a:ea typeface="Roboto"/>
                <a:cs typeface="Roboto"/>
                <a:sym typeface="Roboto"/>
              </a:rPr>
              <a:t>Part of the Royal Navy, the Royal Fleet Auxiliary (RFA) is a civilian maritime force that supports the Royal Navy and Royal Marines with logistics and operations.</a:t>
            </a:r>
            <a:endParaRPr sz="1200">
              <a:solidFill>
                <a:schemeClr val="dk1"/>
              </a:solidFill>
              <a:latin typeface="Roboto"/>
              <a:ea typeface="Roboto"/>
              <a:cs typeface="Roboto"/>
              <a:sym typeface="Roboto"/>
            </a:endParaRPr>
          </a:p>
          <a:p>
            <a:pPr indent="0" lvl="0" marL="0" rtl="0" algn="l">
              <a:spcBef>
                <a:spcPts val="100"/>
              </a:spcBef>
              <a:spcAft>
                <a:spcPts val="0"/>
              </a:spcAft>
              <a:buClr>
                <a:schemeClr val="dk1"/>
              </a:buClr>
              <a:buSzPts val="1100"/>
              <a:buFont typeface="Arial"/>
              <a:buNone/>
            </a:pPr>
            <a:r>
              <a:rPr lang="en-GB" sz="1200">
                <a:solidFill>
                  <a:schemeClr val="dk1"/>
                </a:solidFill>
                <a:latin typeface="Roboto"/>
                <a:ea typeface="Roboto"/>
                <a:cs typeface="Roboto"/>
                <a:sym typeface="Roboto"/>
              </a:rPr>
              <a:t>The Royal Navy employs over 30,000 personnel as well as more than 3,000 reserve personnel and offer a wide range of career opportunities.</a:t>
            </a:r>
            <a:endParaRPr sz="1200">
              <a:solidFill>
                <a:schemeClr val="dk1"/>
              </a:solidFill>
              <a:latin typeface="Roboto"/>
              <a:ea typeface="Roboto"/>
              <a:cs typeface="Roboto"/>
              <a:sym typeface="Roboto"/>
            </a:endParaRPr>
          </a:p>
          <a:p>
            <a:pPr indent="0" lvl="0" marL="0" rtl="0" algn="l">
              <a:spcBef>
                <a:spcPts val="100"/>
              </a:spcBef>
              <a:spcAft>
                <a:spcPts val="0"/>
              </a:spcAft>
              <a:buClr>
                <a:schemeClr val="dk1"/>
              </a:buClr>
              <a:buSzPts val="1100"/>
              <a:buFont typeface="Arial"/>
              <a:buNone/>
            </a:pPr>
            <a:r>
              <a:t/>
            </a:r>
            <a:endParaRPr sz="1200">
              <a:solidFill>
                <a:schemeClr val="dk1"/>
              </a:solidFill>
              <a:latin typeface="Roboto"/>
              <a:ea typeface="Roboto"/>
              <a:cs typeface="Roboto"/>
              <a:sym typeface="Roboto"/>
            </a:endParaRPr>
          </a:p>
          <a:p>
            <a:pPr indent="0" lvl="0" marL="0" rtl="0" algn="l">
              <a:spcBef>
                <a:spcPts val="100"/>
              </a:spcBef>
              <a:spcAft>
                <a:spcPts val="0"/>
              </a:spcAft>
              <a:buClr>
                <a:schemeClr val="dk1"/>
              </a:buClr>
              <a:buSzPts val="1100"/>
              <a:buFont typeface="Arial"/>
              <a:buNone/>
            </a:pPr>
            <a:r>
              <a:rPr lang="en-GB" sz="1200">
                <a:solidFill>
                  <a:schemeClr val="dk1"/>
                </a:solidFill>
                <a:latin typeface="Roboto"/>
                <a:ea typeface="Roboto"/>
                <a:cs typeface="Roboto"/>
                <a:sym typeface="Roboto"/>
              </a:rPr>
              <a:t>Sea Fishing and aquaculture is a multi-billion pound industry in the UK. There are a wide range of jobs on offer, depending on the size of the vessel, the type of catch and the area of operation.</a:t>
            </a:r>
            <a:endParaRPr sz="1200">
              <a:solidFill>
                <a:schemeClr val="dk1"/>
              </a:solidFill>
              <a:latin typeface="Roboto"/>
              <a:ea typeface="Roboto"/>
              <a:cs typeface="Roboto"/>
              <a:sym typeface="Roboto"/>
            </a:endParaRPr>
          </a:p>
          <a:p>
            <a:pPr indent="0" lvl="0" marL="0" rtl="0" algn="l">
              <a:spcBef>
                <a:spcPts val="100"/>
              </a:spcBef>
              <a:spcAft>
                <a:spcPts val="0"/>
              </a:spcAft>
              <a:buClr>
                <a:schemeClr val="dk1"/>
              </a:buClr>
              <a:buSzPts val="1100"/>
              <a:buFont typeface="Arial"/>
              <a:buNone/>
            </a:pPr>
            <a:r>
              <a:rPr lang="en-GB" sz="1200">
                <a:solidFill>
                  <a:schemeClr val="dk1"/>
                </a:solidFill>
                <a:latin typeface="Roboto"/>
                <a:ea typeface="Roboto"/>
                <a:cs typeface="Roboto"/>
                <a:sym typeface="Roboto"/>
              </a:rPr>
              <a:t>Sea fishing is a uniquely challenging and often very satisfying career.  Frequently described as the “last of the hunters”, the men and women who crew and operate the fishing boats that harvest the rich ocean resources in our waters are dedicated, highly skilled and well rewarded.</a:t>
            </a:r>
            <a:endParaRPr sz="1200">
              <a:solidFill>
                <a:schemeClr val="dk1"/>
              </a:solidFill>
              <a:latin typeface="Roboto"/>
              <a:ea typeface="Roboto"/>
              <a:cs typeface="Roboto"/>
              <a:sym typeface="Roboto"/>
            </a:endParaRPr>
          </a:p>
          <a:p>
            <a:pPr indent="0" lvl="0" marL="0" rtl="0" algn="l">
              <a:spcBef>
                <a:spcPts val="100"/>
              </a:spcBef>
              <a:spcAft>
                <a:spcPts val="0"/>
              </a:spcAft>
              <a:buClr>
                <a:schemeClr val="dk1"/>
              </a:buClr>
              <a:buSzPts val="1100"/>
              <a:buFont typeface="Arial"/>
              <a:buNone/>
            </a:pPr>
            <a:r>
              <a:rPr lang="en-GB" sz="1200">
                <a:solidFill>
                  <a:schemeClr val="dk1"/>
                </a:solidFill>
                <a:latin typeface="Roboto"/>
                <a:ea typeface="Roboto"/>
                <a:cs typeface="Roboto"/>
                <a:sym typeface="Roboto"/>
              </a:rPr>
              <a:t>Commercial fishing is no longer a male only career as more and more women enter the industry and progress to the ultimate goal of being skipper of their own fishing vessel.</a:t>
            </a:r>
            <a:endParaRPr sz="1200">
              <a:solidFill>
                <a:schemeClr val="dk1"/>
              </a:solidFill>
              <a:latin typeface="Roboto"/>
              <a:ea typeface="Roboto"/>
              <a:cs typeface="Roboto"/>
              <a:sym typeface="Roboto"/>
            </a:endParaRPr>
          </a:p>
          <a:p>
            <a:pPr indent="0" lvl="0" marL="0" rtl="0" algn="l">
              <a:spcBef>
                <a:spcPts val="100"/>
              </a:spcBef>
              <a:spcAft>
                <a:spcPts val="0"/>
              </a:spcAft>
              <a:buClr>
                <a:schemeClr val="dk1"/>
              </a:buClr>
              <a:buSzPts val="1100"/>
              <a:buFont typeface="Arial"/>
              <a:buNone/>
            </a:pPr>
            <a:r>
              <a:rPr lang="en-GB" sz="1200">
                <a:solidFill>
                  <a:schemeClr val="dk1"/>
                </a:solidFill>
                <a:latin typeface="Roboto"/>
                <a:ea typeface="Roboto"/>
                <a:cs typeface="Roboto"/>
                <a:sym typeface="Roboto"/>
              </a:rPr>
              <a:t>Whether it’s operating a small day boat or a multi-million pound deep sea trawler there’s always a new challenge every trip.  There are opportunities not just for work but for adventure in every part of the industry.</a:t>
            </a:r>
            <a:endParaRPr sz="1200">
              <a:solidFill>
                <a:schemeClr val="dk1"/>
              </a:solidFill>
              <a:latin typeface="Roboto"/>
              <a:ea typeface="Roboto"/>
              <a:cs typeface="Roboto"/>
              <a:sym typeface="Roboto"/>
            </a:endParaRPr>
          </a:p>
          <a:p>
            <a:pPr indent="0" lvl="0" marL="0" rtl="0" algn="l">
              <a:spcBef>
                <a:spcPts val="100"/>
              </a:spcBef>
              <a:spcAft>
                <a:spcPts val="0"/>
              </a:spcAft>
              <a:buClr>
                <a:schemeClr val="dk1"/>
              </a:buClr>
              <a:buSzPts val="1100"/>
              <a:buFont typeface="Arial"/>
              <a:buNone/>
            </a:pPr>
            <a:r>
              <a:t/>
            </a:r>
            <a:endParaRPr>
              <a:solidFill>
                <a:schemeClr val="dk1"/>
              </a:solidFill>
            </a:endParaRPr>
          </a:p>
          <a:p>
            <a:pPr indent="0" lvl="0" marL="0" rtl="0" algn="l">
              <a:spcBef>
                <a:spcPts val="10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2" name="Shape 82"/>
        <p:cNvGrpSpPr/>
        <p:nvPr/>
      </p:nvGrpSpPr>
      <p:grpSpPr>
        <a:xfrm>
          <a:off x="0" y="0"/>
          <a:ext cx="0" cy="0"/>
          <a:chOff x="0" y="0"/>
          <a:chExt cx="0" cy="0"/>
        </a:xfrm>
      </p:grpSpPr>
      <p:sp>
        <p:nvSpPr>
          <p:cNvPr id="83" name="Google Shape;83;g327ecf30ffc_0_1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4" name="Google Shape;84;g327ecf30ffc_0_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GB" sz="1200">
                <a:solidFill>
                  <a:srgbClr val="45464B"/>
                </a:solidFill>
                <a:latin typeface="Roboto"/>
                <a:ea typeface="Roboto"/>
                <a:cs typeface="Roboto"/>
                <a:sym typeface="Roboto"/>
              </a:rPr>
              <a:t>There are ports, harbours and marinas all the way round our coast supporting a wide range of uses like:</a:t>
            </a:r>
            <a:endParaRPr sz="1200">
              <a:solidFill>
                <a:srgbClr val="45464B"/>
              </a:solidFill>
              <a:latin typeface="Roboto"/>
              <a:ea typeface="Roboto"/>
              <a:cs typeface="Roboto"/>
              <a:sym typeface="Roboto"/>
            </a:endParaRPr>
          </a:p>
          <a:p>
            <a:pPr indent="-304800" lvl="0" marL="457200" marR="101600" rtl="0" algn="l">
              <a:spcBef>
                <a:spcPts val="0"/>
              </a:spcBef>
              <a:spcAft>
                <a:spcPts val="0"/>
              </a:spcAft>
              <a:buClr>
                <a:srgbClr val="45464B"/>
              </a:buClr>
              <a:buSzPts val="1200"/>
              <a:buChar char="●"/>
            </a:pPr>
            <a:r>
              <a:rPr lang="en-GB" sz="1200">
                <a:solidFill>
                  <a:srgbClr val="45464B"/>
                </a:solidFill>
              </a:rPr>
              <a:t>the import of oil and gas, and support for our fast-growing offshore wind industry</a:t>
            </a:r>
            <a:endParaRPr sz="1200">
              <a:solidFill>
                <a:srgbClr val="45464B"/>
              </a:solidFill>
            </a:endParaRPr>
          </a:p>
          <a:p>
            <a:pPr indent="-304800" lvl="0" marL="457200" marR="101600" rtl="0" algn="l">
              <a:spcBef>
                <a:spcPts val="0"/>
              </a:spcBef>
              <a:spcAft>
                <a:spcPts val="0"/>
              </a:spcAft>
              <a:buClr>
                <a:srgbClr val="45464B"/>
              </a:buClr>
              <a:buSzPts val="1200"/>
              <a:buChar char="●"/>
            </a:pPr>
            <a:r>
              <a:rPr lang="en-GB" sz="1200">
                <a:solidFill>
                  <a:srgbClr val="45464B"/>
                </a:solidFill>
              </a:rPr>
              <a:t>container ships</a:t>
            </a:r>
            <a:endParaRPr sz="1200">
              <a:solidFill>
                <a:srgbClr val="45464B"/>
              </a:solidFill>
            </a:endParaRPr>
          </a:p>
          <a:p>
            <a:pPr indent="-304800" lvl="0" marL="457200" marR="101600" rtl="0" algn="l">
              <a:spcBef>
                <a:spcPts val="0"/>
              </a:spcBef>
              <a:spcAft>
                <a:spcPts val="0"/>
              </a:spcAft>
              <a:buClr>
                <a:srgbClr val="45464B"/>
              </a:buClr>
              <a:buSzPts val="1200"/>
              <a:buChar char="●"/>
            </a:pPr>
            <a:r>
              <a:rPr lang="en-GB" sz="1200">
                <a:solidFill>
                  <a:srgbClr val="45464B"/>
                </a:solidFill>
              </a:rPr>
              <a:t>lots of other freight traffic like cars, chemicals, paper and steel</a:t>
            </a:r>
            <a:endParaRPr sz="1200">
              <a:solidFill>
                <a:srgbClr val="45464B"/>
              </a:solidFill>
            </a:endParaRPr>
          </a:p>
          <a:p>
            <a:pPr indent="-304800" lvl="0" marL="457200" marR="101600" rtl="0" algn="l">
              <a:spcBef>
                <a:spcPts val="0"/>
              </a:spcBef>
              <a:spcAft>
                <a:spcPts val="0"/>
              </a:spcAft>
              <a:buClr>
                <a:srgbClr val="45464B"/>
              </a:buClr>
              <a:buSzPts val="1200"/>
              <a:buChar char="●"/>
            </a:pPr>
            <a:r>
              <a:rPr lang="en-GB" sz="1200">
                <a:solidFill>
                  <a:srgbClr val="45464B"/>
                </a:solidFill>
              </a:rPr>
              <a:t>ferries and cruise ships</a:t>
            </a:r>
            <a:endParaRPr sz="1200">
              <a:solidFill>
                <a:srgbClr val="45464B"/>
              </a:solidFill>
            </a:endParaRPr>
          </a:p>
          <a:p>
            <a:pPr indent="-304800" lvl="0" marL="457200" marR="101600" rtl="0" algn="l">
              <a:spcBef>
                <a:spcPts val="0"/>
              </a:spcBef>
              <a:spcAft>
                <a:spcPts val="0"/>
              </a:spcAft>
              <a:buClr>
                <a:srgbClr val="45464B"/>
              </a:buClr>
              <a:buSzPts val="1200"/>
              <a:buChar char="●"/>
            </a:pPr>
            <a:r>
              <a:rPr lang="en-GB" sz="1200">
                <a:solidFill>
                  <a:srgbClr val="45464B"/>
                </a:solidFill>
              </a:rPr>
              <a:t>Royal Navy</a:t>
            </a:r>
            <a:endParaRPr sz="1200">
              <a:solidFill>
                <a:srgbClr val="45464B"/>
              </a:solidFill>
            </a:endParaRPr>
          </a:p>
          <a:p>
            <a:pPr indent="-304800" lvl="0" marL="457200" marR="101600" rtl="0" algn="l">
              <a:spcBef>
                <a:spcPts val="0"/>
              </a:spcBef>
              <a:spcAft>
                <a:spcPts val="0"/>
              </a:spcAft>
              <a:buClr>
                <a:srgbClr val="45464B"/>
              </a:buClr>
              <a:buSzPts val="1200"/>
              <a:buChar char="●"/>
            </a:pPr>
            <a:r>
              <a:rPr lang="en-GB" sz="1200">
                <a:solidFill>
                  <a:srgbClr val="45464B"/>
                </a:solidFill>
              </a:rPr>
              <a:t>leisure</a:t>
            </a:r>
            <a:endParaRPr sz="1200">
              <a:solidFill>
                <a:srgbClr val="45464B"/>
              </a:solidFill>
              <a:latin typeface="Roboto"/>
              <a:ea typeface="Roboto"/>
              <a:cs typeface="Roboto"/>
              <a:sym typeface="Roboto"/>
            </a:endParaRPr>
          </a:p>
          <a:p>
            <a:pPr indent="0" lvl="0" marL="0" rtl="0" algn="l">
              <a:spcBef>
                <a:spcPts val="0"/>
              </a:spcBef>
              <a:spcAft>
                <a:spcPts val="0"/>
              </a:spcAft>
              <a:buClr>
                <a:schemeClr val="dk1"/>
              </a:buClr>
              <a:buSzPts val="1100"/>
              <a:buFont typeface="Arial"/>
              <a:buNone/>
            </a:pPr>
            <a:r>
              <a:rPr lang="en-GB" sz="1200">
                <a:solidFill>
                  <a:srgbClr val="45464B"/>
                </a:solidFill>
                <a:latin typeface="Roboto"/>
                <a:ea typeface="Roboto"/>
                <a:cs typeface="Roboto"/>
                <a:sym typeface="Roboto"/>
              </a:rPr>
              <a:t>That variety means that ports and harbours offer a wide range of type of career:</a:t>
            </a:r>
            <a:endParaRPr sz="1200">
              <a:solidFill>
                <a:srgbClr val="45464B"/>
              </a:solidFill>
              <a:latin typeface="Roboto"/>
              <a:ea typeface="Roboto"/>
              <a:cs typeface="Roboto"/>
              <a:sym typeface="Roboto"/>
            </a:endParaRPr>
          </a:p>
          <a:p>
            <a:pPr indent="-304800" lvl="0" marL="457200" marR="101600" rtl="0" algn="l">
              <a:spcBef>
                <a:spcPts val="0"/>
              </a:spcBef>
              <a:spcAft>
                <a:spcPts val="0"/>
              </a:spcAft>
              <a:buClr>
                <a:srgbClr val="45464B"/>
              </a:buClr>
              <a:buSzPts val="1200"/>
              <a:buChar char="●"/>
            </a:pPr>
            <a:r>
              <a:rPr lang="en-GB" sz="1200">
                <a:solidFill>
                  <a:srgbClr val="45464B"/>
                </a:solidFill>
              </a:rPr>
              <a:t>Operations – port operations and plant, with increasing use of the latest technology to move goods efficiently and in the most environmentally-friendly way</a:t>
            </a:r>
            <a:endParaRPr sz="1200">
              <a:solidFill>
                <a:srgbClr val="45464B"/>
              </a:solidFill>
            </a:endParaRPr>
          </a:p>
          <a:p>
            <a:pPr indent="-304800" lvl="0" marL="457200" marR="101600" rtl="0" algn="l">
              <a:spcBef>
                <a:spcPts val="0"/>
              </a:spcBef>
              <a:spcAft>
                <a:spcPts val="0"/>
              </a:spcAft>
              <a:buClr>
                <a:srgbClr val="45464B"/>
              </a:buClr>
              <a:buSzPts val="1200"/>
              <a:buChar char="●"/>
            </a:pPr>
            <a:r>
              <a:rPr lang="en-GB" sz="1200">
                <a:solidFill>
                  <a:srgbClr val="45464B"/>
                </a:solidFill>
              </a:rPr>
              <a:t>Engineering – mechanical, electrical, civil, design, fabrication and welding</a:t>
            </a:r>
            <a:endParaRPr sz="1200">
              <a:solidFill>
                <a:srgbClr val="45464B"/>
              </a:solidFill>
            </a:endParaRPr>
          </a:p>
          <a:p>
            <a:pPr indent="-304800" lvl="0" marL="457200" marR="101600" rtl="0" algn="l">
              <a:spcBef>
                <a:spcPts val="0"/>
              </a:spcBef>
              <a:spcAft>
                <a:spcPts val="0"/>
              </a:spcAft>
              <a:buClr>
                <a:srgbClr val="45464B"/>
              </a:buClr>
              <a:buSzPts val="1200"/>
              <a:buChar char="●"/>
            </a:pPr>
            <a:r>
              <a:rPr lang="en-GB" sz="1200">
                <a:solidFill>
                  <a:srgbClr val="45464B"/>
                </a:solidFill>
              </a:rPr>
              <a:t>IT, data and technology</a:t>
            </a:r>
            <a:endParaRPr sz="1200">
              <a:solidFill>
                <a:srgbClr val="45464B"/>
              </a:solidFill>
            </a:endParaRPr>
          </a:p>
          <a:p>
            <a:pPr indent="-304800" lvl="0" marL="457200" marR="101600" rtl="0" algn="l">
              <a:spcBef>
                <a:spcPts val="0"/>
              </a:spcBef>
              <a:spcAft>
                <a:spcPts val="0"/>
              </a:spcAft>
              <a:buClr>
                <a:srgbClr val="45464B"/>
              </a:buClr>
              <a:buSzPts val="1200"/>
              <a:buChar char="●"/>
            </a:pPr>
            <a:r>
              <a:rPr lang="en-GB" sz="1200">
                <a:solidFill>
                  <a:srgbClr val="45464B"/>
                </a:solidFill>
              </a:rPr>
              <a:t>Marine – hydrography, pilotage, harbour master, vessel traffic services (the marine equivalent of air traffic control)</a:t>
            </a:r>
            <a:endParaRPr sz="1200">
              <a:solidFill>
                <a:srgbClr val="45464B"/>
              </a:solidFill>
            </a:endParaRPr>
          </a:p>
          <a:p>
            <a:pPr indent="-304800" lvl="0" marL="457200" marR="101600" rtl="0" algn="l">
              <a:spcBef>
                <a:spcPts val="0"/>
              </a:spcBef>
              <a:spcAft>
                <a:spcPts val="0"/>
              </a:spcAft>
              <a:buClr>
                <a:srgbClr val="45464B"/>
              </a:buClr>
              <a:buSzPts val="1200"/>
              <a:buChar char="●"/>
            </a:pPr>
            <a:r>
              <a:rPr lang="en-GB" sz="1200">
                <a:solidFill>
                  <a:srgbClr val="45464B"/>
                </a:solidFill>
              </a:rPr>
              <a:t>Logistics – warehousing and transport</a:t>
            </a:r>
            <a:endParaRPr sz="1200">
              <a:solidFill>
                <a:srgbClr val="45464B"/>
              </a:solidFill>
            </a:endParaRPr>
          </a:p>
          <a:p>
            <a:pPr indent="-304800" lvl="0" marL="457200" marR="101600" rtl="0" algn="l">
              <a:spcBef>
                <a:spcPts val="0"/>
              </a:spcBef>
              <a:spcAft>
                <a:spcPts val="0"/>
              </a:spcAft>
              <a:buClr>
                <a:srgbClr val="45464B"/>
              </a:buClr>
              <a:buSzPts val="1200"/>
              <a:buChar char="●"/>
            </a:pPr>
            <a:r>
              <a:rPr lang="en-GB" sz="1200">
                <a:solidFill>
                  <a:srgbClr val="45464B"/>
                </a:solidFill>
              </a:rPr>
              <a:t>Health and safety</a:t>
            </a:r>
            <a:endParaRPr sz="1200">
              <a:solidFill>
                <a:srgbClr val="45464B"/>
              </a:solidFill>
            </a:endParaRPr>
          </a:p>
          <a:p>
            <a:pPr indent="-304800" lvl="0" marL="457200" marR="101600" rtl="0" algn="l">
              <a:spcBef>
                <a:spcPts val="0"/>
              </a:spcBef>
              <a:spcAft>
                <a:spcPts val="0"/>
              </a:spcAft>
              <a:buClr>
                <a:srgbClr val="45464B"/>
              </a:buClr>
              <a:buSzPts val="1200"/>
              <a:buChar char="●"/>
            </a:pPr>
            <a:r>
              <a:rPr lang="en-GB" sz="1200">
                <a:solidFill>
                  <a:srgbClr val="45464B"/>
                </a:solidFill>
              </a:rPr>
              <a:t>Marketing and communications</a:t>
            </a:r>
            <a:endParaRPr sz="1200">
              <a:solidFill>
                <a:srgbClr val="45464B"/>
              </a:solidFill>
            </a:endParaRPr>
          </a:p>
          <a:p>
            <a:pPr indent="-304800" lvl="0" marL="457200" marR="101600" rtl="0" algn="l">
              <a:spcBef>
                <a:spcPts val="0"/>
              </a:spcBef>
              <a:spcAft>
                <a:spcPts val="0"/>
              </a:spcAft>
              <a:buClr>
                <a:srgbClr val="45464B"/>
              </a:buClr>
              <a:buSzPts val="1200"/>
              <a:buChar char="●"/>
            </a:pPr>
            <a:r>
              <a:rPr lang="en-GB" sz="1200">
                <a:solidFill>
                  <a:srgbClr val="45464B"/>
                </a:solidFill>
              </a:rPr>
              <a:t>Finance and accounting</a:t>
            </a:r>
            <a:endParaRPr sz="1200">
              <a:solidFill>
                <a:srgbClr val="45464B"/>
              </a:solidFill>
            </a:endParaRPr>
          </a:p>
          <a:p>
            <a:pPr indent="-304800" lvl="0" marL="457200" marR="101600" rtl="0" algn="l">
              <a:spcBef>
                <a:spcPts val="0"/>
              </a:spcBef>
              <a:spcAft>
                <a:spcPts val="0"/>
              </a:spcAft>
              <a:buClr>
                <a:srgbClr val="45464B"/>
              </a:buClr>
              <a:buSzPts val="1200"/>
              <a:buChar char="●"/>
            </a:pPr>
            <a:r>
              <a:rPr lang="en-GB" sz="1200">
                <a:solidFill>
                  <a:srgbClr val="45464B"/>
                </a:solidFill>
              </a:rPr>
              <a:t>Legal</a:t>
            </a:r>
            <a:endParaRPr sz="1200">
              <a:solidFill>
                <a:srgbClr val="45464B"/>
              </a:solidFill>
            </a:endParaRPr>
          </a:p>
          <a:p>
            <a:pPr indent="-304800" lvl="0" marL="457200" marR="101600" rtl="0" algn="l">
              <a:spcBef>
                <a:spcPts val="0"/>
              </a:spcBef>
              <a:spcAft>
                <a:spcPts val="0"/>
              </a:spcAft>
              <a:buClr>
                <a:srgbClr val="45464B"/>
              </a:buClr>
              <a:buSzPts val="1200"/>
              <a:buChar char="●"/>
            </a:pPr>
            <a:r>
              <a:rPr lang="en-GB" sz="1200">
                <a:solidFill>
                  <a:srgbClr val="45464B"/>
                </a:solidFill>
              </a:rPr>
              <a:t>Administration and security</a:t>
            </a:r>
            <a:endParaRPr sz="1200">
              <a:solidFill>
                <a:srgbClr val="45464B"/>
              </a:solidFill>
            </a:endParaRPr>
          </a:p>
          <a:p>
            <a:pPr indent="-304800" lvl="0" marL="457200" marR="101600" rtl="0" algn="l">
              <a:spcBef>
                <a:spcPts val="0"/>
              </a:spcBef>
              <a:spcAft>
                <a:spcPts val="0"/>
              </a:spcAft>
              <a:buClr>
                <a:srgbClr val="45464B"/>
              </a:buClr>
              <a:buSzPts val="1200"/>
              <a:buChar char="●"/>
            </a:pPr>
            <a:r>
              <a:rPr lang="en-GB" sz="1200">
                <a:solidFill>
                  <a:srgbClr val="45464B"/>
                </a:solidFill>
              </a:rPr>
              <a:t>Planning and licensing</a:t>
            </a:r>
            <a:endParaRPr sz="1200">
              <a:solidFill>
                <a:srgbClr val="45464B"/>
              </a:solidFill>
            </a:endParaRPr>
          </a:p>
          <a:p>
            <a:pPr indent="-304800" lvl="0" marL="457200" marR="101600" rtl="0" algn="l">
              <a:spcBef>
                <a:spcPts val="0"/>
              </a:spcBef>
              <a:spcAft>
                <a:spcPts val="0"/>
              </a:spcAft>
              <a:buClr>
                <a:srgbClr val="45464B"/>
              </a:buClr>
              <a:buSzPts val="1200"/>
              <a:buChar char="●"/>
            </a:pPr>
            <a:r>
              <a:rPr lang="en-GB" sz="1200">
                <a:solidFill>
                  <a:srgbClr val="45464B"/>
                </a:solidFill>
              </a:rPr>
              <a:t>Environmental</a:t>
            </a:r>
            <a:endParaRPr sz="1200">
              <a:solidFill>
                <a:srgbClr val="45464B"/>
              </a:solidFill>
            </a:endParaRPr>
          </a:p>
          <a:p>
            <a:pPr indent="-304800" lvl="0" marL="457200" marR="101600" rtl="0" algn="l">
              <a:spcBef>
                <a:spcPts val="0"/>
              </a:spcBef>
              <a:spcAft>
                <a:spcPts val="0"/>
              </a:spcAft>
              <a:buClr>
                <a:srgbClr val="45464B"/>
              </a:buClr>
              <a:buSzPts val="1200"/>
              <a:buChar char="●"/>
            </a:pPr>
            <a:r>
              <a:rPr lang="en-GB" sz="1200">
                <a:solidFill>
                  <a:srgbClr val="45464B"/>
                </a:solidFill>
              </a:rPr>
              <a:t>Property</a:t>
            </a:r>
            <a:endParaRPr sz="1200">
              <a:solidFill>
                <a:schemeClr val="dk1"/>
              </a:solidFill>
            </a:endParaRPr>
          </a:p>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7" name="Shape 87"/>
        <p:cNvGrpSpPr/>
        <p:nvPr/>
      </p:nvGrpSpPr>
      <p:grpSpPr>
        <a:xfrm>
          <a:off x="0" y="0"/>
          <a:ext cx="0" cy="0"/>
          <a:chOff x="0" y="0"/>
          <a:chExt cx="0" cy="0"/>
        </a:xfrm>
      </p:grpSpPr>
      <p:sp>
        <p:nvSpPr>
          <p:cNvPr id="88" name="Google Shape;88;g327ecf30ffc_0_1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9" name="Google Shape;89;g327ecf30ffc_0_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marR="63500" rtl="0" algn="l">
              <a:lnSpc>
                <a:spcPct val="115000"/>
              </a:lnSpc>
              <a:spcBef>
                <a:spcPts val="0"/>
              </a:spcBef>
              <a:spcAft>
                <a:spcPts val="0"/>
              </a:spcAft>
              <a:buClr>
                <a:schemeClr val="dk1"/>
              </a:buClr>
              <a:buSzPts val="1100"/>
              <a:buFont typeface="Arial"/>
              <a:buNone/>
            </a:pPr>
            <a:r>
              <a:rPr lang="en-GB" sz="1200">
                <a:solidFill>
                  <a:srgbClr val="001D35"/>
                </a:solidFill>
                <a:latin typeface="Roboto"/>
                <a:ea typeface="Roboto"/>
                <a:cs typeface="Roboto"/>
                <a:sym typeface="Roboto"/>
              </a:rPr>
              <a:t>Maritime law, also known as admiralty law, is a set of laws and regulations that govern activities in navigable waters which covers a wide range of issues, including shipping, navigation, marine pollution, fishing, and piracy. It also defines the rights and responsibilities of people involved in maritime activities, such as passengers, crew, and shipowners.</a:t>
            </a:r>
            <a:endParaRPr sz="1200">
              <a:solidFill>
                <a:srgbClr val="001D35"/>
              </a:solidFill>
              <a:latin typeface="Roboto"/>
              <a:ea typeface="Roboto"/>
              <a:cs typeface="Roboto"/>
              <a:sym typeface="Roboto"/>
            </a:endParaRPr>
          </a:p>
          <a:p>
            <a:pPr indent="0" lvl="0" marL="0" marR="63500" rtl="0" algn="l">
              <a:lnSpc>
                <a:spcPct val="115000"/>
              </a:lnSpc>
              <a:spcBef>
                <a:spcPts val="800"/>
              </a:spcBef>
              <a:spcAft>
                <a:spcPts val="0"/>
              </a:spcAft>
              <a:buClr>
                <a:schemeClr val="dk1"/>
              </a:buClr>
              <a:buSzPts val="1100"/>
              <a:buFont typeface="Arial"/>
              <a:buNone/>
            </a:pPr>
            <a:r>
              <a:rPr lang="en-GB" sz="1200">
                <a:solidFill>
                  <a:srgbClr val="001D35"/>
                </a:solidFill>
              </a:rPr>
              <a:t>Maritime insurance, also known as marine insurance, protects against the loss or damage of goods, ships, terminals, and other transport vessels during the transportation of goods by land or sea. It can cover the entire journey, including land and sea.</a:t>
            </a:r>
            <a:endParaRPr sz="1200">
              <a:solidFill>
                <a:srgbClr val="001D35"/>
              </a:solidFill>
            </a:endParaRPr>
          </a:p>
          <a:p>
            <a:pPr indent="0" lvl="0" marL="0" marR="63500" rtl="0" algn="l">
              <a:lnSpc>
                <a:spcPct val="115000"/>
              </a:lnSpc>
              <a:spcBef>
                <a:spcPts val="800"/>
              </a:spcBef>
              <a:spcAft>
                <a:spcPts val="0"/>
              </a:spcAft>
              <a:buClr>
                <a:schemeClr val="dk1"/>
              </a:buClr>
              <a:buSzPts val="1100"/>
              <a:buFont typeface="Arial"/>
              <a:buNone/>
            </a:pPr>
            <a:r>
              <a:rPr lang="en-GB" sz="1200">
                <a:solidFill>
                  <a:srgbClr val="001D35"/>
                </a:solidFill>
              </a:rPr>
              <a:t>A ship broker is </a:t>
            </a:r>
            <a:r>
              <a:rPr lang="en-GB" sz="1200">
                <a:solidFill>
                  <a:schemeClr val="dk1"/>
                </a:solidFill>
              </a:rPr>
              <a:t>someone who facilitates the buying, selling, and chartering of ships, and negotiates deals between the parties involved</a:t>
            </a:r>
            <a:endParaRPr sz="1200">
              <a:solidFill>
                <a:schemeClr val="dk1"/>
              </a:solidFill>
            </a:endParaRPr>
          </a:p>
          <a:p>
            <a:pPr indent="0" lvl="0" marL="0" marR="63500" rtl="0" algn="l">
              <a:lnSpc>
                <a:spcPct val="115000"/>
              </a:lnSpc>
              <a:spcBef>
                <a:spcPts val="800"/>
              </a:spcBef>
              <a:spcAft>
                <a:spcPts val="0"/>
              </a:spcAft>
              <a:buClr>
                <a:schemeClr val="dk1"/>
              </a:buClr>
              <a:buSzPts val="1100"/>
              <a:buFont typeface="Arial"/>
              <a:buNone/>
            </a:pPr>
            <a:r>
              <a:rPr lang="en-GB" sz="1200">
                <a:solidFill>
                  <a:srgbClr val="001D35"/>
                </a:solidFill>
              </a:rPr>
              <a:t>A ship's agent, also known as a port agent or maritime agent, is a person or company that acts as an intermediary between a ship and the port authorities, local service providers, and the ship's captain. They are responsible for the ship's administrative and logistical needs, and ensure that the ship runs smoothly while docked.</a:t>
            </a:r>
            <a:endParaRPr sz="1200">
              <a:solidFill>
                <a:srgbClr val="001D35"/>
              </a:solidFill>
            </a:endParaRPr>
          </a:p>
          <a:p>
            <a:pPr indent="0" lvl="0" marL="0" marR="63500" rtl="0" algn="l">
              <a:lnSpc>
                <a:spcPct val="115000"/>
              </a:lnSpc>
              <a:spcBef>
                <a:spcPts val="800"/>
              </a:spcBef>
              <a:spcAft>
                <a:spcPts val="0"/>
              </a:spcAft>
              <a:buClr>
                <a:schemeClr val="dk1"/>
              </a:buClr>
              <a:buSzPts val="1100"/>
              <a:buFont typeface="Arial"/>
              <a:buNone/>
            </a:pPr>
            <a:r>
              <a:t/>
            </a:r>
            <a:endParaRPr sz="1350">
              <a:solidFill>
                <a:srgbClr val="001D35"/>
              </a:solidFill>
              <a:highlight>
                <a:schemeClr val="lt1"/>
              </a:highlight>
            </a:endParaRPr>
          </a:p>
          <a:p>
            <a:pPr indent="0" lvl="0" marL="0" rtl="0" algn="l">
              <a:spcBef>
                <a:spcPts val="80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3" name="Shape 93"/>
        <p:cNvGrpSpPr/>
        <p:nvPr/>
      </p:nvGrpSpPr>
      <p:grpSpPr>
        <a:xfrm>
          <a:off x="0" y="0"/>
          <a:ext cx="0" cy="0"/>
          <a:chOff x="0" y="0"/>
          <a:chExt cx="0" cy="0"/>
        </a:xfrm>
      </p:grpSpPr>
      <p:sp>
        <p:nvSpPr>
          <p:cNvPr id="94" name="Google Shape;94;g327ecf30ffc_0_1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5" name="Google Shape;95;g327ecf30ffc_0_1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GB" sz="1200">
                <a:solidFill>
                  <a:schemeClr val="dk1"/>
                </a:solidFill>
                <a:latin typeface="Roboto"/>
                <a:ea typeface="Roboto"/>
                <a:cs typeface="Roboto"/>
                <a:sym typeface="Roboto"/>
              </a:rPr>
              <a:t>Superyachts are large and luxurious, owned or chartered by the rich and famous, usually in sunny places, and operated by a professional crew who are working to ensure that the guests on board have a great time. The number of superyachts being built around the world is increasing every year and there is now a shortage of skilled workers to crew them.</a:t>
            </a:r>
            <a:endParaRPr sz="1200">
              <a:solidFill>
                <a:schemeClr val="dk1"/>
              </a:solidFill>
              <a:latin typeface="Roboto"/>
              <a:ea typeface="Roboto"/>
              <a:cs typeface="Roboto"/>
              <a:sym typeface="Roboto"/>
            </a:endParaRPr>
          </a:p>
          <a:p>
            <a:pPr indent="0" lvl="0" marL="0" rtl="0" algn="l">
              <a:spcBef>
                <a:spcPts val="1900"/>
              </a:spcBef>
              <a:spcAft>
                <a:spcPts val="0"/>
              </a:spcAft>
              <a:buClr>
                <a:schemeClr val="dk1"/>
              </a:buClr>
              <a:buSzPts val="1100"/>
              <a:buFont typeface="Arial"/>
              <a:buNone/>
            </a:pPr>
            <a:r>
              <a:rPr lang="en-GB" sz="1200">
                <a:solidFill>
                  <a:schemeClr val="dk1"/>
                </a:solidFill>
                <a:latin typeface="Roboto"/>
                <a:ea typeface="Roboto"/>
                <a:cs typeface="Roboto"/>
                <a:sym typeface="Roboto"/>
              </a:rPr>
              <a:t>Behind the glamour every superyacht needs professional crew:</a:t>
            </a:r>
            <a:endParaRPr sz="1200">
              <a:solidFill>
                <a:schemeClr val="dk1"/>
              </a:solidFill>
              <a:latin typeface="Roboto"/>
              <a:ea typeface="Roboto"/>
              <a:cs typeface="Roboto"/>
              <a:sym typeface="Roboto"/>
            </a:endParaRPr>
          </a:p>
          <a:p>
            <a:pPr indent="-304800" lvl="0" marL="457200" marR="101600" rtl="0" algn="l">
              <a:spcBef>
                <a:spcPts val="0"/>
              </a:spcBef>
              <a:spcAft>
                <a:spcPts val="0"/>
              </a:spcAft>
              <a:buClr>
                <a:schemeClr val="dk1"/>
              </a:buClr>
              <a:buSzPts val="1200"/>
              <a:buChar char="●"/>
            </a:pPr>
            <a:r>
              <a:rPr lang="en-GB" sz="1200">
                <a:solidFill>
                  <a:schemeClr val="dk1"/>
                </a:solidFill>
              </a:rPr>
              <a:t>a Captain, who is in overall charge</a:t>
            </a:r>
            <a:endParaRPr sz="1200">
              <a:solidFill>
                <a:schemeClr val="dk1"/>
              </a:solidFill>
            </a:endParaRPr>
          </a:p>
          <a:p>
            <a:pPr indent="-304800" lvl="0" marL="457200" marR="101600" rtl="0" algn="l">
              <a:spcBef>
                <a:spcPts val="0"/>
              </a:spcBef>
              <a:spcAft>
                <a:spcPts val="0"/>
              </a:spcAft>
              <a:buClr>
                <a:schemeClr val="dk1"/>
              </a:buClr>
              <a:buSzPts val="1200"/>
              <a:buChar char="●"/>
            </a:pPr>
            <a:r>
              <a:rPr lang="en-GB" sz="1200">
                <a:solidFill>
                  <a:schemeClr val="dk1"/>
                </a:solidFill>
              </a:rPr>
              <a:t>navigational officers who get the yacht safely to where it’s going</a:t>
            </a:r>
            <a:endParaRPr sz="1200">
              <a:solidFill>
                <a:schemeClr val="dk1"/>
              </a:solidFill>
            </a:endParaRPr>
          </a:p>
          <a:p>
            <a:pPr indent="-304800" lvl="0" marL="457200" marR="101600" rtl="0" algn="l">
              <a:spcBef>
                <a:spcPts val="0"/>
              </a:spcBef>
              <a:spcAft>
                <a:spcPts val="0"/>
              </a:spcAft>
              <a:buClr>
                <a:schemeClr val="dk1"/>
              </a:buClr>
              <a:buSzPts val="1200"/>
              <a:buChar char="●"/>
            </a:pPr>
            <a:r>
              <a:rPr lang="en-GB" sz="1200">
                <a:solidFill>
                  <a:schemeClr val="dk1"/>
                </a:solidFill>
              </a:rPr>
              <a:t>engineers who keep the engine and other equipment running smoothly</a:t>
            </a:r>
            <a:endParaRPr sz="1200">
              <a:solidFill>
                <a:schemeClr val="dk1"/>
              </a:solidFill>
            </a:endParaRPr>
          </a:p>
          <a:p>
            <a:pPr indent="-304800" lvl="0" marL="457200" marR="101600" rtl="0" algn="l">
              <a:spcBef>
                <a:spcPts val="0"/>
              </a:spcBef>
              <a:spcAft>
                <a:spcPts val="0"/>
              </a:spcAft>
              <a:buClr>
                <a:schemeClr val="dk1"/>
              </a:buClr>
              <a:buSzPts val="1200"/>
              <a:buChar char="●"/>
            </a:pPr>
            <a:r>
              <a:rPr lang="en-GB" sz="1200">
                <a:solidFill>
                  <a:schemeClr val="dk1"/>
                </a:solidFill>
              </a:rPr>
              <a:t>deckhands, with many roles including keeping the yacht looking magnificent</a:t>
            </a:r>
            <a:endParaRPr sz="1200">
              <a:solidFill>
                <a:schemeClr val="dk1"/>
              </a:solidFill>
            </a:endParaRPr>
          </a:p>
          <a:p>
            <a:pPr indent="-304800" lvl="0" marL="457200" marR="101600" rtl="0" algn="l">
              <a:spcBef>
                <a:spcPts val="0"/>
              </a:spcBef>
              <a:spcAft>
                <a:spcPts val="0"/>
              </a:spcAft>
              <a:buClr>
                <a:schemeClr val="dk1"/>
              </a:buClr>
              <a:buSzPts val="1200"/>
              <a:buChar char="●"/>
            </a:pPr>
            <a:r>
              <a:rPr lang="en-GB" sz="1200">
                <a:solidFill>
                  <a:schemeClr val="dk1"/>
                </a:solidFill>
              </a:rPr>
              <a:t>catering and hospitality crew who look after the guests, working to make sure they have a memorable trip.</a:t>
            </a:r>
            <a:endParaRPr sz="1200">
              <a:solidFill>
                <a:schemeClr val="dk1"/>
              </a:solidFill>
            </a:endParaRPr>
          </a:p>
          <a:p>
            <a:pPr indent="0" lvl="0" marL="457200" marR="101600" rtl="0" algn="l">
              <a:spcBef>
                <a:spcPts val="0"/>
              </a:spcBef>
              <a:spcAft>
                <a:spcPts val="0"/>
              </a:spcAft>
              <a:buClr>
                <a:schemeClr val="dk1"/>
              </a:buClr>
              <a:buSzPts val="1100"/>
              <a:buFont typeface="Arial"/>
              <a:buNone/>
            </a:pPr>
            <a:r>
              <a:t/>
            </a:r>
            <a:endParaRPr sz="1200">
              <a:solidFill>
                <a:schemeClr val="dk1"/>
              </a:solidFill>
            </a:endParaRPr>
          </a:p>
          <a:p>
            <a:pPr indent="0" lvl="0" marL="0" rtl="0" algn="l">
              <a:spcBef>
                <a:spcPts val="0"/>
              </a:spcBef>
              <a:spcAft>
                <a:spcPts val="0"/>
              </a:spcAft>
              <a:buClr>
                <a:schemeClr val="dk1"/>
              </a:buClr>
              <a:buSzPts val="1100"/>
              <a:buFont typeface="Arial"/>
              <a:buNone/>
            </a:pPr>
            <a:r>
              <a:rPr lang="en-GB" sz="1200">
                <a:solidFill>
                  <a:schemeClr val="dk1"/>
                </a:solidFill>
                <a:latin typeface="Roboto"/>
                <a:ea typeface="Roboto"/>
                <a:cs typeface="Roboto"/>
                <a:sym typeface="Roboto"/>
              </a:rPr>
              <a:t>The smallest superyachts are the length of a tennis court and have maybe four crew. The very largest are bigger than a destroyer and have a crew of 70 or more.</a:t>
            </a:r>
            <a:endParaRPr sz="1200">
              <a:solidFill>
                <a:schemeClr val="dk1"/>
              </a:solidFill>
              <a:latin typeface="Roboto"/>
              <a:ea typeface="Roboto"/>
              <a:cs typeface="Roboto"/>
              <a:sym typeface="Roboto"/>
            </a:endParaRPr>
          </a:p>
          <a:p>
            <a:pPr indent="0" lvl="0" marL="0" rtl="0" algn="l">
              <a:spcBef>
                <a:spcPts val="1900"/>
              </a:spcBef>
              <a:spcAft>
                <a:spcPts val="0"/>
              </a:spcAft>
              <a:buClr>
                <a:schemeClr val="dk1"/>
              </a:buClr>
              <a:buSzPts val="1100"/>
              <a:buFont typeface="Arial"/>
              <a:buNone/>
            </a:pPr>
            <a:r>
              <a:rPr lang="en-GB" sz="1200">
                <a:solidFill>
                  <a:schemeClr val="dk1"/>
                </a:solidFill>
                <a:latin typeface="Roboto"/>
                <a:ea typeface="Roboto"/>
                <a:cs typeface="Roboto"/>
                <a:sym typeface="Roboto"/>
              </a:rPr>
              <a:t>In the wider superyacht industry there are also many opportunities ashore in </a:t>
            </a:r>
            <a:r>
              <a:rPr lang="en-GB" sz="1200">
                <a:solidFill>
                  <a:schemeClr val="dk1"/>
                </a:solidFill>
                <a:uFill>
                  <a:noFill/>
                </a:uFill>
                <a:latin typeface="Roboto"/>
                <a:ea typeface="Roboto"/>
                <a:cs typeface="Roboto"/>
                <a:sym typeface="Roboto"/>
                <a:hlinkClick r:id="rId2">
                  <a:extLst>
                    <a:ext uri="{A12FA001-AC4F-418D-AE19-62706E023703}">
                      <ahyp:hlinkClr val="tx"/>
                    </a:ext>
                  </a:extLst>
                </a:hlinkClick>
              </a:rPr>
              <a:t>design and building</a:t>
            </a:r>
            <a:r>
              <a:rPr lang="en-GB" sz="1200">
                <a:solidFill>
                  <a:schemeClr val="dk1"/>
                </a:solidFill>
                <a:latin typeface="Roboto"/>
                <a:ea typeface="Roboto"/>
                <a:cs typeface="Roboto"/>
                <a:sym typeface="Roboto"/>
              </a:rPr>
              <a:t> both sail and motor yachts, sales and marketing, operating marinas, and a range of other support roles.</a:t>
            </a:r>
            <a:endParaRPr sz="1200">
              <a:solidFill>
                <a:schemeClr val="dk1"/>
              </a:solidFill>
              <a:latin typeface="Roboto"/>
              <a:ea typeface="Roboto"/>
              <a:cs typeface="Roboto"/>
              <a:sym typeface="Roboto"/>
            </a:endParaRPr>
          </a:p>
          <a:p>
            <a:pPr indent="0" lvl="0" marL="0" rtl="0" algn="l">
              <a:spcBef>
                <a:spcPts val="1900"/>
              </a:spcBef>
              <a:spcAft>
                <a:spcPts val="0"/>
              </a:spcAft>
              <a:buClr>
                <a:schemeClr val="dk1"/>
              </a:buClr>
              <a:buSzPts val="1100"/>
              <a:buFont typeface="Arial"/>
              <a:buNone/>
            </a:pPr>
            <a:r>
              <a:rPr lang="en-GB" sz="1200">
                <a:solidFill>
                  <a:schemeClr val="dk1"/>
                </a:solidFill>
                <a:latin typeface="Roboto"/>
                <a:ea typeface="Roboto"/>
                <a:cs typeface="Roboto"/>
                <a:sym typeface="Roboto"/>
              </a:rPr>
              <a:t>Superyacht crew work hard but the rewards can be generous and it’s a great way to see the world in style.</a:t>
            </a:r>
            <a:endParaRPr sz="1200">
              <a:solidFill>
                <a:schemeClr val="dk1"/>
              </a:solidFill>
              <a:latin typeface="Roboto"/>
              <a:ea typeface="Roboto"/>
              <a:cs typeface="Roboto"/>
              <a:sym typeface="Roboto"/>
            </a:endParaRPr>
          </a:p>
          <a:p>
            <a:pPr indent="0" lvl="0" marL="0" rtl="0" algn="l">
              <a:spcBef>
                <a:spcPts val="1900"/>
              </a:spcBef>
              <a:spcAft>
                <a:spcPts val="0"/>
              </a:spcAft>
              <a:buClr>
                <a:schemeClr val="dk1"/>
              </a:buClr>
              <a:buSzPts val="1100"/>
              <a:buFont typeface="Arial"/>
              <a:buNone/>
            </a:pPr>
            <a:r>
              <a:t/>
            </a:r>
            <a:endParaRPr>
              <a:solidFill>
                <a:schemeClr val="dk1"/>
              </a:solidFill>
            </a:endParaRPr>
          </a:p>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p:spPr>
        <p:txBody>
          <a:bodyPr anchorCtr="0" anchor="b" bIns="91425" lIns="91425" spcFirstLastPara="1" rIns="91425" wrap="square" tIns="91425">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311700" y="2834125"/>
            <a:ext cx="8520600" cy="7926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311700" y="3152225"/>
            <a:ext cx="8520600" cy="1300800"/>
          </a:xfrm>
          <a:prstGeom prst="rect">
            <a:avLst/>
          </a:prstGeom>
        </p:spPr>
        <p:txBody>
          <a:bodyPr anchorCtr="0" anchor="t" bIns="91425" lIns="91425" spcFirstLastPara="1" rIns="91425" wrap="square" tIns="91425">
            <a:normAutofit/>
          </a:bodyPr>
          <a:lstStyle>
            <a:lvl1pPr indent="-342900" lvl="0" marL="457200" algn="ctr">
              <a:spcBef>
                <a:spcPts val="0"/>
              </a:spcBef>
              <a:spcAft>
                <a:spcPts val="0"/>
              </a:spcAft>
              <a:buSzPts val="1800"/>
              <a:buChar char="●"/>
              <a:defRPr/>
            </a:lvl1pPr>
            <a:lvl2pPr indent="-317500" lvl="1" marL="914400" algn="ctr">
              <a:spcBef>
                <a:spcPts val="0"/>
              </a:spcBef>
              <a:spcAft>
                <a:spcPts val="0"/>
              </a:spcAft>
              <a:buSzPts val="1400"/>
              <a:buChar char="○"/>
              <a:defRPr/>
            </a:lvl2pPr>
            <a:lvl3pPr indent="-317500" lvl="2" marL="1371600" algn="ctr">
              <a:spcBef>
                <a:spcPts val="0"/>
              </a:spcBef>
              <a:spcAft>
                <a:spcPts val="0"/>
              </a:spcAft>
              <a:buSzPts val="1400"/>
              <a:buChar char="■"/>
              <a:defRPr/>
            </a:lvl3pPr>
            <a:lvl4pPr indent="-317500" lvl="3" marL="1828800" algn="ctr">
              <a:spcBef>
                <a:spcPts val="0"/>
              </a:spcBef>
              <a:spcAft>
                <a:spcPts val="0"/>
              </a:spcAft>
              <a:buSzPts val="1400"/>
              <a:buChar char="●"/>
              <a:defRPr/>
            </a:lvl4pPr>
            <a:lvl5pPr indent="-317500" lvl="4" marL="2286000" algn="ctr">
              <a:spcBef>
                <a:spcPts val="0"/>
              </a:spcBef>
              <a:spcAft>
                <a:spcPts val="0"/>
              </a:spcAft>
              <a:buSzPts val="1400"/>
              <a:buChar char="○"/>
              <a:defRPr/>
            </a:lvl5pPr>
            <a:lvl6pPr indent="-317500" lvl="5" marL="2743200" algn="ctr">
              <a:spcBef>
                <a:spcPts val="0"/>
              </a:spcBef>
              <a:spcAft>
                <a:spcPts val="0"/>
              </a:spcAft>
              <a:buSzPts val="1400"/>
              <a:buChar char="■"/>
              <a:defRPr/>
            </a:lvl6pPr>
            <a:lvl7pPr indent="-317500" lvl="6" marL="3200400" algn="ctr">
              <a:spcBef>
                <a:spcPts val="0"/>
              </a:spcBef>
              <a:spcAft>
                <a:spcPts val="0"/>
              </a:spcAft>
              <a:buSzPts val="1400"/>
              <a:buChar char="●"/>
              <a:defRPr/>
            </a:lvl7pPr>
            <a:lvl8pPr indent="-317500" lvl="7" marL="3657600" algn="ctr">
              <a:spcBef>
                <a:spcPts val="0"/>
              </a:spcBef>
              <a:spcAft>
                <a:spcPts val="0"/>
              </a:spcAft>
              <a:buSzPts val="1400"/>
              <a:buChar char="○"/>
              <a:defRPr/>
            </a:lvl8pPr>
            <a:lvl9pPr indent="-317500" lvl="8" marL="4114800" algn="ctr">
              <a:spcBef>
                <a:spcPts val="0"/>
              </a:spcBef>
              <a:spcAft>
                <a:spcPts val="0"/>
              </a:spcAft>
              <a:buSzPts val="1400"/>
              <a:buChar char="■"/>
              <a:defRPr/>
            </a:lvl9pPr>
          </a:lstStyle>
          <a:p/>
        </p:txBody>
      </p:sp>
      <p:sp>
        <p:nvSpPr>
          <p:cNvPr id="47" name="Google Shape;47;p11"/>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11700" y="2150850"/>
            <a:ext cx="8520600" cy="841800"/>
          </a:xfrm>
          <a:prstGeom prst="rect">
            <a:avLst/>
          </a:prstGeom>
        </p:spPr>
        <p:txBody>
          <a:bodyPr anchorCtr="0" anchor="ctr" bIns="91425" lIns="91425" spcFirstLastPara="1" rIns="91425" wrap="square" tIns="91425">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19" name="Google Shape;19;p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3117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3" name="Google Shape;23;p5"/>
          <p:cNvSpPr txBox="1"/>
          <p:nvPr>
            <p:ph idx="2" type="body"/>
          </p:nvPr>
        </p:nvSpPr>
        <p:spPr>
          <a:xfrm>
            <a:off x="48324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4" name="Google Shape;24;p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11700" y="555600"/>
            <a:ext cx="2808000" cy="755700"/>
          </a:xfrm>
          <a:prstGeom prst="rect">
            <a:avLst/>
          </a:prstGeom>
        </p:spPr>
        <p:txBody>
          <a:bodyPr anchorCtr="0" anchor="b" bIns="91425" lIns="91425" spcFirstLastPara="1" rIns="91425" wrap="square" tIns="91425">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311700" y="1389600"/>
            <a:ext cx="2808000" cy="3179400"/>
          </a:xfrm>
          <a:prstGeom prst="rect">
            <a:avLst/>
          </a:prstGeom>
        </p:spPr>
        <p:txBody>
          <a:bodyPr anchorCtr="0" anchor="t" bIns="91425" lIns="91425" spcFirstLastPara="1" rIns="91425" wrap="square" tIns="91425">
            <a:normAutofit/>
          </a:bodyPr>
          <a:lstStyle>
            <a:lvl1pPr indent="-304800" lvl="0" marL="457200">
              <a:spcBef>
                <a:spcPts val="0"/>
              </a:spcBef>
              <a:spcAft>
                <a:spcPts val="0"/>
              </a:spcAft>
              <a:buSzPts val="1200"/>
              <a:buChar char="●"/>
              <a:defRPr sz="12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31" name="Google Shape;31;p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90250" y="450150"/>
            <a:ext cx="6367800" cy="4090800"/>
          </a:xfrm>
          <a:prstGeom prst="rect">
            <a:avLst/>
          </a:prstGeom>
        </p:spPr>
        <p:txBody>
          <a:bodyPr anchorCtr="0" anchor="ctr" bIns="91425" lIns="91425" spcFirstLastPara="1" rIns="91425" wrap="square" tIns="91425">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65500" y="1233175"/>
            <a:ext cx="4045200" cy="1482300"/>
          </a:xfrm>
          <a:prstGeom prst="rect">
            <a:avLst/>
          </a:prstGeom>
        </p:spPr>
        <p:txBody>
          <a:bodyPr anchorCtr="0" anchor="b" bIns="91425" lIns="91425" spcFirstLastPara="1" rIns="91425" wrap="square" tIns="91425">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65500" y="2803075"/>
            <a:ext cx="4045200" cy="12351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939500" y="724075"/>
            <a:ext cx="3837000" cy="3695100"/>
          </a:xfrm>
          <a:prstGeom prst="rect">
            <a:avLst/>
          </a:prstGeom>
        </p:spPr>
        <p:txBody>
          <a:bodyPr anchorCtr="0" anchor="ctr"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40" name="Google Shape;40;p9"/>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11700" y="4230575"/>
            <a:ext cx="5998800" cy="605100"/>
          </a:xfrm>
          <a:prstGeom prst="rect">
            <a:avLst/>
          </a:prstGeom>
        </p:spPr>
        <p:txBody>
          <a:bodyPr anchorCtr="0" anchor="ctr" bIns="91425" lIns="91425" spcFirstLastPara="1" rIns="91425" wrap="square" tIns="91425">
            <a:normAutofit/>
          </a:bodyPr>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0"/>
              </a:spcBef>
              <a:spcAft>
                <a:spcPts val="0"/>
              </a:spcAft>
              <a:buClr>
                <a:schemeClr val="dk2"/>
              </a:buClr>
              <a:buSzPts val="1400"/>
              <a:buChar char="○"/>
              <a:defRPr>
                <a:solidFill>
                  <a:schemeClr val="dk2"/>
                </a:solidFill>
              </a:defRPr>
            </a:lvl2pPr>
            <a:lvl3pPr indent="-317500" lvl="2" marL="1371600">
              <a:lnSpc>
                <a:spcPct val="115000"/>
              </a:lnSpc>
              <a:spcBef>
                <a:spcPts val="0"/>
              </a:spcBef>
              <a:spcAft>
                <a:spcPts val="0"/>
              </a:spcAft>
              <a:buClr>
                <a:schemeClr val="dk2"/>
              </a:buClr>
              <a:buSzPts val="1400"/>
              <a:buChar char="■"/>
              <a:defRPr>
                <a:solidFill>
                  <a:schemeClr val="dk2"/>
                </a:solidFill>
              </a:defRPr>
            </a:lvl3pPr>
            <a:lvl4pPr indent="-317500" lvl="3" marL="1828800">
              <a:lnSpc>
                <a:spcPct val="115000"/>
              </a:lnSpc>
              <a:spcBef>
                <a:spcPts val="0"/>
              </a:spcBef>
              <a:spcAft>
                <a:spcPts val="0"/>
              </a:spcAft>
              <a:buClr>
                <a:schemeClr val="dk2"/>
              </a:buClr>
              <a:buSzPts val="1400"/>
              <a:buChar char="●"/>
              <a:defRPr>
                <a:solidFill>
                  <a:schemeClr val="dk2"/>
                </a:solidFill>
              </a:defRPr>
            </a:lvl4pPr>
            <a:lvl5pPr indent="-317500" lvl="4" marL="2286000">
              <a:lnSpc>
                <a:spcPct val="115000"/>
              </a:lnSpc>
              <a:spcBef>
                <a:spcPts val="0"/>
              </a:spcBef>
              <a:spcAft>
                <a:spcPts val="0"/>
              </a:spcAft>
              <a:buClr>
                <a:schemeClr val="dk2"/>
              </a:buClr>
              <a:buSzPts val="1400"/>
              <a:buChar char="○"/>
              <a:defRPr>
                <a:solidFill>
                  <a:schemeClr val="dk2"/>
                </a:solidFill>
              </a:defRPr>
            </a:lvl5pPr>
            <a:lvl6pPr indent="-317500" lvl="5" marL="2743200">
              <a:lnSpc>
                <a:spcPct val="115000"/>
              </a:lnSpc>
              <a:spcBef>
                <a:spcPts val="0"/>
              </a:spcBef>
              <a:spcAft>
                <a:spcPts val="0"/>
              </a:spcAft>
              <a:buClr>
                <a:schemeClr val="dk2"/>
              </a:buClr>
              <a:buSzPts val="1400"/>
              <a:buChar char="■"/>
              <a:defRPr>
                <a:solidFill>
                  <a:schemeClr val="dk2"/>
                </a:solidFill>
              </a:defRPr>
            </a:lvl6pPr>
            <a:lvl7pPr indent="-317500" lvl="6" marL="3200400">
              <a:lnSpc>
                <a:spcPct val="115000"/>
              </a:lnSpc>
              <a:spcBef>
                <a:spcPts val="0"/>
              </a:spcBef>
              <a:spcAft>
                <a:spcPts val="0"/>
              </a:spcAft>
              <a:buClr>
                <a:schemeClr val="dk2"/>
              </a:buClr>
              <a:buSzPts val="1400"/>
              <a:buChar char="●"/>
              <a:defRPr>
                <a:solidFill>
                  <a:schemeClr val="dk2"/>
                </a:solidFill>
              </a:defRPr>
            </a:lvl7pPr>
            <a:lvl8pPr indent="-317500" lvl="7" marL="3657600">
              <a:lnSpc>
                <a:spcPct val="115000"/>
              </a:lnSpc>
              <a:spcBef>
                <a:spcPts val="0"/>
              </a:spcBef>
              <a:spcAft>
                <a:spcPts val="0"/>
              </a:spcAft>
              <a:buClr>
                <a:schemeClr val="dk2"/>
              </a:buClr>
              <a:buSzPts val="1400"/>
              <a:buChar char="○"/>
              <a:defRPr>
                <a:solidFill>
                  <a:schemeClr val="dk2"/>
                </a:solidFill>
              </a:defRPr>
            </a:lvl8pPr>
            <a:lvl9pPr indent="-317500" lvl="8" marL="4114800">
              <a:lnSpc>
                <a:spcPct val="115000"/>
              </a:lnSpc>
              <a:spcBef>
                <a:spcPts val="0"/>
              </a:spcBef>
              <a:spcAft>
                <a:spcPts val="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en-GB"/>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4.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 Id="rId3" Type="http://schemas.openxmlformats.org/officeDocument/2006/relationships/image" Target="../media/image17.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xml"/><Relationship Id="rId3" Type="http://schemas.openxmlformats.org/officeDocument/2006/relationships/image" Target="../media/image20.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xml"/><Relationship Id="rId3" Type="http://schemas.openxmlformats.org/officeDocument/2006/relationships/image" Target="../media/image6.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3.xml"/><Relationship Id="rId3" Type="http://schemas.openxmlformats.org/officeDocument/2006/relationships/image" Target="../media/image7.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4.xml"/><Relationship Id="rId3" Type="http://schemas.openxmlformats.org/officeDocument/2006/relationships/image" Target="../media/image11.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5.xml"/><Relationship Id="rId3" Type="http://schemas.openxmlformats.org/officeDocument/2006/relationships/image" Target="../media/image8.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6.xml"/><Relationship Id="rId3" Type="http://schemas.openxmlformats.org/officeDocument/2006/relationships/image" Target="../media/image16.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7.xml"/><Relationship Id="rId3" Type="http://schemas.openxmlformats.org/officeDocument/2006/relationships/image" Target="../media/image5.png"/><Relationship Id="rId4" Type="http://schemas.openxmlformats.org/officeDocument/2006/relationships/hyperlink" Target="http://www.youtube.com/watch?v=zY2-AA8BLIE" TargetMode="External"/><Relationship Id="rId5" Type="http://schemas.openxmlformats.org/officeDocument/2006/relationships/image" Target="../media/image3.jp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8.xml"/><Relationship Id="rId3" Type="http://schemas.openxmlformats.org/officeDocument/2006/relationships/image" Target="../media/image23.png"/><Relationship Id="rId4" Type="http://schemas.openxmlformats.org/officeDocument/2006/relationships/hyperlink" Target="http://www.youtube.com/watch?v=-AGmVVbT39Y" TargetMode="External"/><Relationship Id="rId5" Type="http://schemas.openxmlformats.org/officeDocument/2006/relationships/image" Target="../media/image22.jp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9.xml"/><Relationship Id="rId3" Type="http://schemas.openxmlformats.org/officeDocument/2006/relationships/image" Target="../media/image25.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2.png"/><Relationship Id="rId4" Type="http://schemas.openxmlformats.org/officeDocument/2006/relationships/hyperlink" Target="http://www.youtube.com/watch?v=ifXAK0oHldI" TargetMode="External"/><Relationship Id="rId5" Type="http://schemas.openxmlformats.org/officeDocument/2006/relationships/image" Target="../media/image1.jp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0.xml"/><Relationship Id="rId3" Type="http://schemas.openxmlformats.org/officeDocument/2006/relationships/image" Target="../media/image24.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12.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 Id="rId3" Type="http://schemas.openxmlformats.org/officeDocument/2006/relationships/image" Target="../media/image9.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 Id="rId3" Type="http://schemas.openxmlformats.org/officeDocument/2006/relationships/image" Target="../media/image21.png"/><Relationship Id="rId4" Type="http://schemas.openxmlformats.org/officeDocument/2006/relationships/image" Target="../media/image19.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 Id="rId3" Type="http://schemas.openxmlformats.org/officeDocument/2006/relationships/image" Target="../media/image14.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 Id="rId3" Type="http://schemas.openxmlformats.org/officeDocument/2006/relationships/image" Target="../media/image15.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 Id="rId3" Type="http://schemas.openxmlformats.org/officeDocument/2006/relationships/image" Target="../media/image18.png"/><Relationship Id="rId4" Type="http://schemas.openxmlformats.org/officeDocument/2006/relationships/image" Target="../media/image10.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 Id="rId3"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 name="Shape 53"/>
        <p:cNvGrpSpPr/>
        <p:nvPr/>
      </p:nvGrpSpPr>
      <p:grpSpPr>
        <a:xfrm>
          <a:off x="0" y="0"/>
          <a:ext cx="0" cy="0"/>
          <a:chOff x="0" y="0"/>
          <a:chExt cx="0" cy="0"/>
        </a:xfrm>
      </p:grpSpPr>
      <p:pic>
        <p:nvPicPr>
          <p:cNvPr id="54" name="Google Shape;54;p13"/>
          <p:cNvPicPr preferRelativeResize="0"/>
          <p:nvPr/>
        </p:nvPicPr>
        <p:blipFill>
          <a:blip r:embed="rId3">
            <a:alphaModFix/>
          </a:blip>
          <a:stretch>
            <a:fillRect/>
          </a:stretch>
        </p:blipFill>
        <p:spPr>
          <a:xfrm>
            <a:off x="0" y="0"/>
            <a:ext cx="9143990" cy="5143500"/>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1" name="Shape 101"/>
        <p:cNvGrpSpPr/>
        <p:nvPr/>
      </p:nvGrpSpPr>
      <p:grpSpPr>
        <a:xfrm>
          <a:off x="0" y="0"/>
          <a:ext cx="0" cy="0"/>
          <a:chOff x="0" y="0"/>
          <a:chExt cx="0" cy="0"/>
        </a:xfrm>
      </p:grpSpPr>
      <p:pic>
        <p:nvPicPr>
          <p:cNvPr id="102" name="Google Shape;102;p22"/>
          <p:cNvPicPr preferRelativeResize="0"/>
          <p:nvPr/>
        </p:nvPicPr>
        <p:blipFill>
          <a:blip r:embed="rId3">
            <a:alphaModFix/>
          </a:blip>
          <a:stretch>
            <a:fillRect/>
          </a:stretch>
        </p:blipFill>
        <p:spPr>
          <a:xfrm>
            <a:off x="0" y="0"/>
            <a:ext cx="9143990" cy="5143500"/>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6" name="Shape 106"/>
        <p:cNvGrpSpPr/>
        <p:nvPr/>
      </p:nvGrpSpPr>
      <p:grpSpPr>
        <a:xfrm>
          <a:off x="0" y="0"/>
          <a:ext cx="0" cy="0"/>
          <a:chOff x="0" y="0"/>
          <a:chExt cx="0" cy="0"/>
        </a:xfrm>
      </p:grpSpPr>
      <p:pic>
        <p:nvPicPr>
          <p:cNvPr id="107" name="Google Shape;107;p23"/>
          <p:cNvPicPr preferRelativeResize="0"/>
          <p:nvPr/>
        </p:nvPicPr>
        <p:blipFill>
          <a:blip r:embed="rId3">
            <a:alphaModFix/>
          </a:blip>
          <a:stretch>
            <a:fillRect/>
          </a:stretch>
        </p:blipFill>
        <p:spPr>
          <a:xfrm>
            <a:off x="0" y="0"/>
            <a:ext cx="9143990" cy="5143500"/>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1" name="Shape 111"/>
        <p:cNvGrpSpPr/>
        <p:nvPr/>
      </p:nvGrpSpPr>
      <p:grpSpPr>
        <a:xfrm>
          <a:off x="0" y="0"/>
          <a:ext cx="0" cy="0"/>
          <a:chOff x="0" y="0"/>
          <a:chExt cx="0" cy="0"/>
        </a:xfrm>
      </p:grpSpPr>
      <p:pic>
        <p:nvPicPr>
          <p:cNvPr id="112" name="Google Shape;112;p24"/>
          <p:cNvPicPr preferRelativeResize="0"/>
          <p:nvPr/>
        </p:nvPicPr>
        <p:blipFill>
          <a:blip r:embed="rId3">
            <a:alphaModFix/>
          </a:blip>
          <a:stretch>
            <a:fillRect/>
          </a:stretch>
        </p:blipFill>
        <p:spPr>
          <a:xfrm>
            <a:off x="0" y="0"/>
            <a:ext cx="9143990" cy="5143500"/>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6" name="Shape 116"/>
        <p:cNvGrpSpPr/>
        <p:nvPr/>
      </p:nvGrpSpPr>
      <p:grpSpPr>
        <a:xfrm>
          <a:off x="0" y="0"/>
          <a:ext cx="0" cy="0"/>
          <a:chOff x="0" y="0"/>
          <a:chExt cx="0" cy="0"/>
        </a:xfrm>
      </p:grpSpPr>
      <p:pic>
        <p:nvPicPr>
          <p:cNvPr id="117" name="Google Shape;117;p25"/>
          <p:cNvPicPr preferRelativeResize="0"/>
          <p:nvPr/>
        </p:nvPicPr>
        <p:blipFill>
          <a:blip r:embed="rId3">
            <a:alphaModFix/>
          </a:blip>
          <a:stretch>
            <a:fillRect/>
          </a:stretch>
        </p:blipFill>
        <p:spPr>
          <a:xfrm>
            <a:off x="0" y="0"/>
            <a:ext cx="9143990" cy="5143500"/>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1" name="Shape 121"/>
        <p:cNvGrpSpPr/>
        <p:nvPr/>
      </p:nvGrpSpPr>
      <p:grpSpPr>
        <a:xfrm>
          <a:off x="0" y="0"/>
          <a:ext cx="0" cy="0"/>
          <a:chOff x="0" y="0"/>
          <a:chExt cx="0" cy="0"/>
        </a:xfrm>
      </p:grpSpPr>
      <p:pic>
        <p:nvPicPr>
          <p:cNvPr id="122" name="Google Shape;122;p26"/>
          <p:cNvPicPr preferRelativeResize="0"/>
          <p:nvPr/>
        </p:nvPicPr>
        <p:blipFill>
          <a:blip r:embed="rId3">
            <a:alphaModFix/>
          </a:blip>
          <a:stretch>
            <a:fillRect/>
          </a:stretch>
        </p:blipFill>
        <p:spPr>
          <a:xfrm>
            <a:off x="0" y="0"/>
            <a:ext cx="9143990" cy="5143500"/>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6" name="Shape 126"/>
        <p:cNvGrpSpPr/>
        <p:nvPr/>
      </p:nvGrpSpPr>
      <p:grpSpPr>
        <a:xfrm>
          <a:off x="0" y="0"/>
          <a:ext cx="0" cy="0"/>
          <a:chOff x="0" y="0"/>
          <a:chExt cx="0" cy="0"/>
        </a:xfrm>
      </p:grpSpPr>
      <p:pic>
        <p:nvPicPr>
          <p:cNvPr id="127" name="Google Shape;127;p27"/>
          <p:cNvPicPr preferRelativeResize="0"/>
          <p:nvPr/>
        </p:nvPicPr>
        <p:blipFill>
          <a:blip r:embed="rId3">
            <a:alphaModFix/>
          </a:blip>
          <a:stretch>
            <a:fillRect/>
          </a:stretch>
        </p:blipFill>
        <p:spPr>
          <a:xfrm>
            <a:off x="0" y="0"/>
            <a:ext cx="9143990" cy="5143500"/>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1" name="Shape 131"/>
        <p:cNvGrpSpPr/>
        <p:nvPr/>
      </p:nvGrpSpPr>
      <p:grpSpPr>
        <a:xfrm>
          <a:off x="0" y="0"/>
          <a:ext cx="0" cy="0"/>
          <a:chOff x="0" y="0"/>
          <a:chExt cx="0" cy="0"/>
        </a:xfrm>
      </p:grpSpPr>
      <p:pic>
        <p:nvPicPr>
          <p:cNvPr id="132" name="Google Shape;132;p28"/>
          <p:cNvPicPr preferRelativeResize="0"/>
          <p:nvPr/>
        </p:nvPicPr>
        <p:blipFill>
          <a:blip r:embed="rId3">
            <a:alphaModFix/>
          </a:blip>
          <a:stretch>
            <a:fillRect/>
          </a:stretch>
        </p:blipFill>
        <p:spPr>
          <a:xfrm>
            <a:off x="0" y="0"/>
            <a:ext cx="9143990" cy="5143500"/>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6" name="Shape 136"/>
        <p:cNvGrpSpPr/>
        <p:nvPr/>
      </p:nvGrpSpPr>
      <p:grpSpPr>
        <a:xfrm>
          <a:off x="0" y="0"/>
          <a:ext cx="0" cy="0"/>
          <a:chOff x="0" y="0"/>
          <a:chExt cx="0" cy="0"/>
        </a:xfrm>
      </p:grpSpPr>
      <p:pic>
        <p:nvPicPr>
          <p:cNvPr id="137" name="Google Shape;137;p29"/>
          <p:cNvPicPr preferRelativeResize="0"/>
          <p:nvPr/>
        </p:nvPicPr>
        <p:blipFill>
          <a:blip r:embed="rId3">
            <a:alphaModFix/>
          </a:blip>
          <a:stretch>
            <a:fillRect/>
          </a:stretch>
        </p:blipFill>
        <p:spPr>
          <a:xfrm>
            <a:off x="0" y="0"/>
            <a:ext cx="9143990" cy="5143500"/>
          </a:xfrm>
          <a:prstGeom prst="rect">
            <a:avLst/>
          </a:prstGeom>
          <a:noFill/>
          <a:ln>
            <a:noFill/>
          </a:ln>
        </p:spPr>
      </p:pic>
      <p:pic>
        <p:nvPicPr>
          <p:cNvPr descr="ABP are investing in young people and their apprentices are Keeping Britain Trading." id="138" name="Google Shape;138;p29" title="ABP's Apprentices - Investing in young people">
            <a:hlinkClick r:id="rId4"/>
          </p:cNvPr>
          <p:cNvPicPr preferRelativeResize="0"/>
          <p:nvPr/>
        </p:nvPicPr>
        <p:blipFill>
          <a:blip r:embed="rId5">
            <a:alphaModFix/>
          </a:blip>
          <a:stretch>
            <a:fillRect/>
          </a:stretch>
        </p:blipFill>
        <p:spPr>
          <a:xfrm>
            <a:off x="2107375" y="1714500"/>
            <a:ext cx="4601750" cy="2588475"/>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2" name="Shape 142"/>
        <p:cNvGrpSpPr/>
        <p:nvPr/>
      </p:nvGrpSpPr>
      <p:grpSpPr>
        <a:xfrm>
          <a:off x="0" y="0"/>
          <a:ext cx="0" cy="0"/>
          <a:chOff x="0" y="0"/>
          <a:chExt cx="0" cy="0"/>
        </a:xfrm>
      </p:grpSpPr>
      <p:pic>
        <p:nvPicPr>
          <p:cNvPr id="143" name="Google Shape;143;p30"/>
          <p:cNvPicPr preferRelativeResize="0"/>
          <p:nvPr/>
        </p:nvPicPr>
        <p:blipFill>
          <a:blip r:embed="rId3">
            <a:alphaModFix/>
          </a:blip>
          <a:stretch>
            <a:fillRect/>
          </a:stretch>
        </p:blipFill>
        <p:spPr>
          <a:xfrm>
            <a:off x="0" y="0"/>
            <a:ext cx="9143990" cy="5143500"/>
          </a:xfrm>
          <a:prstGeom prst="rect">
            <a:avLst/>
          </a:prstGeom>
          <a:noFill/>
          <a:ln>
            <a:noFill/>
          </a:ln>
        </p:spPr>
      </p:pic>
      <p:pic>
        <p:nvPicPr>
          <p:cNvPr descr="We are the definitive source of industry information on entry routes, training pathways and career progression in the United Kingdom's Merchant Navy. Updates by the Merchant Navy Training Board." id="144" name="Google Shape;144;p30" title="Careers at Sea: Sea Life - See Life! High Energy, Electro-Technical Cadetships">
            <a:hlinkClick r:id="rId4"/>
          </p:cNvPr>
          <p:cNvPicPr preferRelativeResize="0"/>
          <p:nvPr/>
        </p:nvPicPr>
        <p:blipFill>
          <a:blip r:embed="rId5">
            <a:alphaModFix/>
          </a:blip>
          <a:stretch>
            <a:fillRect/>
          </a:stretch>
        </p:blipFill>
        <p:spPr>
          <a:xfrm>
            <a:off x="1947600" y="1704850"/>
            <a:ext cx="4960475" cy="265265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44"/>
                                        </p:tgtEl>
                                        <p:attrNameLst>
                                          <p:attrName>style.visibility</p:attrName>
                                        </p:attrNameLst>
                                      </p:cBhvr>
                                      <p:to>
                                        <p:strVal val="visible"/>
                                      </p:to>
                                    </p:set>
                                    <p:animEffect filter="fade" transition="in">
                                      <p:cBhvr>
                                        <p:cTn dur="1000"/>
                                        <p:tgtEl>
                                          <p:spTgt spid="144"/>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8" name="Shape 148"/>
        <p:cNvGrpSpPr/>
        <p:nvPr/>
      </p:nvGrpSpPr>
      <p:grpSpPr>
        <a:xfrm>
          <a:off x="0" y="0"/>
          <a:ext cx="0" cy="0"/>
          <a:chOff x="0" y="0"/>
          <a:chExt cx="0" cy="0"/>
        </a:xfrm>
      </p:grpSpPr>
      <p:pic>
        <p:nvPicPr>
          <p:cNvPr id="149" name="Google Shape;149;p31"/>
          <p:cNvPicPr preferRelativeResize="0"/>
          <p:nvPr/>
        </p:nvPicPr>
        <p:blipFill>
          <a:blip r:embed="rId3">
            <a:alphaModFix/>
          </a:blip>
          <a:stretch>
            <a:fillRect/>
          </a:stretch>
        </p:blipFill>
        <p:spPr>
          <a:xfrm>
            <a:off x="0" y="0"/>
            <a:ext cx="9143990" cy="514350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8" name="Shape 58"/>
        <p:cNvGrpSpPr/>
        <p:nvPr/>
      </p:nvGrpSpPr>
      <p:grpSpPr>
        <a:xfrm>
          <a:off x="0" y="0"/>
          <a:ext cx="0" cy="0"/>
          <a:chOff x="0" y="0"/>
          <a:chExt cx="0" cy="0"/>
        </a:xfrm>
      </p:grpSpPr>
      <p:pic>
        <p:nvPicPr>
          <p:cNvPr id="59" name="Google Shape;59;p14"/>
          <p:cNvPicPr preferRelativeResize="0"/>
          <p:nvPr/>
        </p:nvPicPr>
        <p:blipFill>
          <a:blip r:embed="rId3">
            <a:alphaModFix/>
          </a:blip>
          <a:stretch>
            <a:fillRect/>
          </a:stretch>
        </p:blipFill>
        <p:spPr>
          <a:xfrm>
            <a:off x="0" y="0"/>
            <a:ext cx="9144000" cy="5143505"/>
          </a:xfrm>
          <a:prstGeom prst="rect">
            <a:avLst/>
          </a:prstGeom>
          <a:noFill/>
          <a:ln>
            <a:noFill/>
          </a:ln>
        </p:spPr>
      </p:pic>
      <p:pic>
        <p:nvPicPr>
          <p:cNvPr id="60" name="Google Shape;60;p14" title="Explore Maritime">
            <a:hlinkClick r:id="rId4"/>
          </p:cNvPr>
          <p:cNvPicPr preferRelativeResize="0"/>
          <p:nvPr/>
        </p:nvPicPr>
        <p:blipFill>
          <a:blip r:embed="rId5">
            <a:alphaModFix/>
          </a:blip>
          <a:stretch>
            <a:fillRect/>
          </a:stretch>
        </p:blipFill>
        <p:spPr>
          <a:xfrm>
            <a:off x="2236975" y="1859150"/>
            <a:ext cx="4466625" cy="2512475"/>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60"/>
                                        </p:tgtEl>
                                        <p:attrNameLst>
                                          <p:attrName>style.visibility</p:attrName>
                                        </p:attrNameLst>
                                      </p:cBhvr>
                                      <p:to>
                                        <p:strVal val="visible"/>
                                      </p:to>
                                    </p:set>
                                    <p:animEffect filter="fade" transition="in">
                                      <p:cBhvr>
                                        <p:cTn dur="1000"/>
                                        <p:tgtEl>
                                          <p:spTgt spid="60"/>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3" name="Shape 153"/>
        <p:cNvGrpSpPr/>
        <p:nvPr/>
      </p:nvGrpSpPr>
      <p:grpSpPr>
        <a:xfrm>
          <a:off x="0" y="0"/>
          <a:ext cx="0" cy="0"/>
          <a:chOff x="0" y="0"/>
          <a:chExt cx="0" cy="0"/>
        </a:xfrm>
      </p:grpSpPr>
      <p:pic>
        <p:nvPicPr>
          <p:cNvPr id="154" name="Google Shape;154;p32"/>
          <p:cNvPicPr preferRelativeResize="0"/>
          <p:nvPr/>
        </p:nvPicPr>
        <p:blipFill>
          <a:blip r:embed="rId3">
            <a:alphaModFix/>
          </a:blip>
          <a:stretch>
            <a:fillRect/>
          </a:stretch>
        </p:blipFill>
        <p:spPr>
          <a:xfrm>
            <a:off x="8" y="0"/>
            <a:ext cx="9143990" cy="514350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4" name="Shape 64"/>
        <p:cNvGrpSpPr/>
        <p:nvPr/>
      </p:nvGrpSpPr>
      <p:grpSpPr>
        <a:xfrm>
          <a:off x="0" y="0"/>
          <a:ext cx="0" cy="0"/>
          <a:chOff x="0" y="0"/>
          <a:chExt cx="0" cy="0"/>
        </a:xfrm>
      </p:grpSpPr>
      <p:pic>
        <p:nvPicPr>
          <p:cNvPr id="65" name="Google Shape;65;p15"/>
          <p:cNvPicPr preferRelativeResize="0"/>
          <p:nvPr/>
        </p:nvPicPr>
        <p:blipFill>
          <a:blip r:embed="rId3">
            <a:alphaModFix/>
          </a:blip>
          <a:stretch>
            <a:fillRect/>
          </a:stretch>
        </p:blipFill>
        <p:spPr>
          <a:xfrm>
            <a:off x="0" y="0"/>
            <a:ext cx="9143990" cy="5143500"/>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9" name="Shape 69"/>
        <p:cNvGrpSpPr/>
        <p:nvPr/>
      </p:nvGrpSpPr>
      <p:grpSpPr>
        <a:xfrm>
          <a:off x="0" y="0"/>
          <a:ext cx="0" cy="0"/>
          <a:chOff x="0" y="0"/>
          <a:chExt cx="0" cy="0"/>
        </a:xfrm>
      </p:grpSpPr>
      <p:pic>
        <p:nvPicPr>
          <p:cNvPr id="70" name="Google Shape;70;p16"/>
          <p:cNvPicPr preferRelativeResize="0"/>
          <p:nvPr/>
        </p:nvPicPr>
        <p:blipFill>
          <a:blip r:embed="rId3">
            <a:alphaModFix/>
          </a:blip>
          <a:stretch>
            <a:fillRect/>
          </a:stretch>
        </p:blipFill>
        <p:spPr>
          <a:xfrm>
            <a:off x="0" y="0"/>
            <a:ext cx="9143990" cy="5143500"/>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4" name="Shape 74"/>
        <p:cNvGrpSpPr/>
        <p:nvPr/>
      </p:nvGrpSpPr>
      <p:grpSpPr>
        <a:xfrm>
          <a:off x="0" y="0"/>
          <a:ext cx="0" cy="0"/>
          <a:chOff x="0" y="0"/>
          <a:chExt cx="0" cy="0"/>
        </a:xfrm>
      </p:grpSpPr>
      <p:pic>
        <p:nvPicPr>
          <p:cNvPr id="75" name="Google Shape;75;p17"/>
          <p:cNvPicPr preferRelativeResize="0"/>
          <p:nvPr/>
        </p:nvPicPr>
        <p:blipFill>
          <a:blip r:embed="rId3">
            <a:alphaModFix/>
          </a:blip>
          <a:stretch>
            <a:fillRect/>
          </a:stretch>
        </p:blipFill>
        <p:spPr>
          <a:xfrm>
            <a:off x="0" y="0"/>
            <a:ext cx="9143990" cy="5143500"/>
          </a:xfrm>
          <a:prstGeom prst="rect">
            <a:avLst/>
          </a:prstGeom>
          <a:noFill/>
          <a:ln>
            <a:noFill/>
          </a:ln>
        </p:spPr>
      </p:pic>
      <p:pic>
        <p:nvPicPr>
          <p:cNvPr id="76" name="Google Shape;76;p17"/>
          <p:cNvPicPr preferRelativeResize="0"/>
          <p:nvPr/>
        </p:nvPicPr>
        <p:blipFill>
          <a:blip r:embed="rId4">
            <a:alphaModFix/>
          </a:blip>
          <a:stretch>
            <a:fillRect/>
          </a:stretch>
        </p:blipFill>
        <p:spPr>
          <a:xfrm>
            <a:off x="0" y="0"/>
            <a:ext cx="9144000" cy="5143500"/>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0" name="Shape 80"/>
        <p:cNvGrpSpPr/>
        <p:nvPr/>
      </p:nvGrpSpPr>
      <p:grpSpPr>
        <a:xfrm>
          <a:off x="0" y="0"/>
          <a:ext cx="0" cy="0"/>
          <a:chOff x="0" y="0"/>
          <a:chExt cx="0" cy="0"/>
        </a:xfrm>
      </p:grpSpPr>
      <p:pic>
        <p:nvPicPr>
          <p:cNvPr id="81" name="Google Shape;81;p18"/>
          <p:cNvPicPr preferRelativeResize="0"/>
          <p:nvPr/>
        </p:nvPicPr>
        <p:blipFill>
          <a:blip r:embed="rId3">
            <a:alphaModFix/>
          </a:blip>
          <a:stretch>
            <a:fillRect/>
          </a:stretch>
        </p:blipFill>
        <p:spPr>
          <a:xfrm>
            <a:off x="0" y="0"/>
            <a:ext cx="9143990" cy="5143500"/>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5" name="Shape 85"/>
        <p:cNvGrpSpPr/>
        <p:nvPr/>
      </p:nvGrpSpPr>
      <p:grpSpPr>
        <a:xfrm>
          <a:off x="0" y="0"/>
          <a:ext cx="0" cy="0"/>
          <a:chOff x="0" y="0"/>
          <a:chExt cx="0" cy="0"/>
        </a:xfrm>
      </p:grpSpPr>
      <p:pic>
        <p:nvPicPr>
          <p:cNvPr id="86" name="Google Shape;86;p19"/>
          <p:cNvPicPr preferRelativeResize="0"/>
          <p:nvPr/>
        </p:nvPicPr>
        <p:blipFill>
          <a:blip r:embed="rId3">
            <a:alphaModFix/>
          </a:blip>
          <a:stretch>
            <a:fillRect/>
          </a:stretch>
        </p:blipFill>
        <p:spPr>
          <a:xfrm>
            <a:off x="0" y="0"/>
            <a:ext cx="9143990" cy="5143500"/>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0" name="Shape 90"/>
        <p:cNvGrpSpPr/>
        <p:nvPr/>
      </p:nvGrpSpPr>
      <p:grpSpPr>
        <a:xfrm>
          <a:off x="0" y="0"/>
          <a:ext cx="0" cy="0"/>
          <a:chOff x="0" y="0"/>
          <a:chExt cx="0" cy="0"/>
        </a:xfrm>
      </p:grpSpPr>
      <p:pic>
        <p:nvPicPr>
          <p:cNvPr id="91" name="Google Shape;91;p20"/>
          <p:cNvPicPr preferRelativeResize="0"/>
          <p:nvPr/>
        </p:nvPicPr>
        <p:blipFill>
          <a:blip r:embed="rId3">
            <a:alphaModFix/>
          </a:blip>
          <a:stretch>
            <a:fillRect/>
          </a:stretch>
        </p:blipFill>
        <p:spPr>
          <a:xfrm>
            <a:off x="0" y="0"/>
            <a:ext cx="9143990" cy="5143500"/>
          </a:xfrm>
          <a:prstGeom prst="rect">
            <a:avLst/>
          </a:prstGeom>
          <a:noFill/>
          <a:ln>
            <a:noFill/>
          </a:ln>
        </p:spPr>
      </p:pic>
      <p:pic>
        <p:nvPicPr>
          <p:cNvPr id="92" name="Google Shape;92;p20"/>
          <p:cNvPicPr preferRelativeResize="0"/>
          <p:nvPr/>
        </p:nvPicPr>
        <p:blipFill rotWithShape="1">
          <a:blip r:embed="rId4">
            <a:alphaModFix/>
          </a:blip>
          <a:srcRect b="0" l="0" r="0" t="0"/>
          <a:stretch/>
        </p:blipFill>
        <p:spPr>
          <a:xfrm>
            <a:off x="0" y="0"/>
            <a:ext cx="9143990" cy="5143500"/>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6" name="Shape 96"/>
        <p:cNvGrpSpPr/>
        <p:nvPr/>
      </p:nvGrpSpPr>
      <p:grpSpPr>
        <a:xfrm>
          <a:off x="0" y="0"/>
          <a:ext cx="0" cy="0"/>
          <a:chOff x="0" y="0"/>
          <a:chExt cx="0" cy="0"/>
        </a:xfrm>
      </p:grpSpPr>
      <p:pic>
        <p:nvPicPr>
          <p:cNvPr id="97" name="Google Shape;97;p21"/>
          <p:cNvPicPr preferRelativeResize="0"/>
          <p:nvPr/>
        </p:nvPicPr>
        <p:blipFill>
          <a:blip r:embed="rId3">
            <a:alphaModFix/>
          </a:blip>
          <a:stretch>
            <a:fillRect/>
          </a:stretch>
        </p:blipFill>
        <p:spPr>
          <a:xfrm>
            <a:off x="0" y="0"/>
            <a:ext cx="9143990" cy="5143500"/>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