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handoutMasterIdLst>
    <p:handoutMasterId r:id="rId28"/>
  </p:handoutMasterIdLst>
  <p:sldIdLst>
    <p:sldId id="267" r:id="rId5"/>
    <p:sldId id="812" r:id="rId7"/>
    <p:sldId id="814" r:id="rId8"/>
    <p:sldId id="734" r:id="rId9"/>
    <p:sldId id="815" r:id="rId10"/>
    <p:sldId id="835" r:id="rId11"/>
    <p:sldId id="818" r:id="rId12"/>
    <p:sldId id="819" r:id="rId13"/>
    <p:sldId id="820" r:id="rId14"/>
    <p:sldId id="821" r:id="rId15"/>
    <p:sldId id="836" r:id="rId16"/>
    <p:sldId id="824" r:id="rId17"/>
    <p:sldId id="825" r:id="rId18"/>
    <p:sldId id="823" r:id="rId19"/>
    <p:sldId id="826" r:id="rId20"/>
    <p:sldId id="838" r:id="rId21"/>
    <p:sldId id="828" r:id="rId22"/>
    <p:sldId id="839" r:id="rId23"/>
    <p:sldId id="833" r:id="rId24"/>
    <p:sldId id="834" r:id="rId25"/>
    <p:sldId id="831" r:id="rId26"/>
    <p:sldId id="832" r:id="rId27"/>
  </p:sldIdLst>
  <p:sldSz cx="9144000" cy="6858000" type="screen4x3"/>
  <p:notesSz cx="9601200" cy="73152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7E"/>
    <a:srgbClr val="FFC000"/>
    <a:srgbClr val="F79646"/>
    <a:srgbClr val="FF6600"/>
    <a:srgbClr val="003570"/>
    <a:srgbClr val="66CCFF"/>
    <a:srgbClr val="FAFAFF"/>
    <a:srgbClr val="004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524"/>
    <p:restoredTop sz="90017"/>
  </p:normalViewPr>
  <p:slideViewPr>
    <p:cSldViewPr showGuides="1">
      <p:cViewPr>
        <p:scale>
          <a:sx n="88" d="100"/>
          <a:sy n="88" d="100"/>
        </p:scale>
        <p:origin x="-642" y="330"/>
      </p:cViewPr>
      <p:guideLst>
        <p:guide orient="horz" pos="2160"/>
        <p:guide orient="horz" pos="3974"/>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Users\heqixing\Desktop\&#26410;&#21629;&#215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025158804339672"/>
          <c:w val="0.996704014251116"/>
          <c:h val="0.879572024078651"/>
        </c:manualLayout>
      </c:layout>
      <c:barChart>
        <c:barDir val="col"/>
        <c:grouping val="clustered"/>
        <c:varyColors val="0"/>
        <c:ser>
          <c:idx val="0"/>
          <c:order val="0"/>
          <c:tx>
            <c:strRef>
              <c:f>'工作表 1'!$A$3</c:f>
              <c:strCache>
                <c:ptCount val="1"/>
                <c:pt idx="0">
                  <c:v/>
                </c:pt>
              </c:strCache>
            </c:strRef>
          </c:tx>
          <c:spPr>
            <a:gradFill flip="none" rotWithShape="1">
              <a:gsLst>
                <a:gs pos="0">
                  <a:srgbClr val="51A7F9"/>
                </a:gs>
                <a:gs pos="100000">
                  <a:srgbClr val="0365C0"/>
                </a:gs>
              </a:gsLst>
              <a:lin ang="5400000" scaled="0"/>
            </a:gradFill>
            <a:ln w="12700" cap="flat">
              <a:noFill/>
              <a:miter lim="400000"/>
            </a:ln>
            <a:effectLst/>
          </c:spPr>
          <c:invertIfNegative val="0"/>
          <c:dLbls>
            <c:numFmt formatCode="#,##0" sourceLinked="0"/>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rgbClr val="003C7E"/>
                    </a:solidFill>
                    <a:latin typeface="Helvetic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spPr>
              <a:ln w="31750" cap="rnd" cmpd="sng" algn="ctr">
                <a:solidFill>
                  <a:srgbClr val="FF6600"/>
                </a:solidFill>
                <a:prstDash val="solid"/>
                <a:round/>
                <a:headEnd type="none"/>
                <a:tailEnd type="stealth" w="lg" len="lg"/>
              </a:ln>
            </c:spPr>
            <c:trendlineType val="exp"/>
            <c:dispRSqr val="0"/>
            <c:dispEq val="0"/>
          </c:trendline>
          <c:cat>
            <c:numRef>
              <c:f>'工作表 1'!$B$2:$F$2</c:f>
              <c:numCache>
                <c:formatCode>General</c:formatCode>
                <c:ptCount val="5"/>
                <c:pt idx="0">
                  <c:v>2011</c:v>
                </c:pt>
                <c:pt idx="1">
                  <c:v>2012</c:v>
                </c:pt>
                <c:pt idx="2">
                  <c:v>2013</c:v>
                </c:pt>
                <c:pt idx="3">
                  <c:v>2014</c:v>
                </c:pt>
                <c:pt idx="4">
                  <c:v>2015</c:v>
                </c:pt>
              </c:numCache>
            </c:numRef>
          </c:cat>
          <c:val>
            <c:numRef>
              <c:f>'工作表 1'!$B$3:$F$3</c:f>
              <c:numCache>
                <c:formatCode>General</c:formatCode>
                <c:ptCount val="5"/>
                <c:pt idx="0">
                  <c:v>479289</c:v>
                </c:pt>
                <c:pt idx="1">
                  <c:v>654232</c:v>
                </c:pt>
                <c:pt idx="2">
                  <c:v>1202482</c:v>
                </c:pt>
                <c:pt idx="3">
                  <c:v>1723937</c:v>
                </c:pt>
                <c:pt idx="4">
                  <c:v>2480454</c:v>
                </c:pt>
              </c:numCache>
            </c:numRef>
          </c:val>
        </c:ser>
        <c:dLbls>
          <c:showLegendKey val="0"/>
          <c:showVal val="1"/>
          <c:showCatName val="0"/>
          <c:showSerName val="0"/>
          <c:showPercent val="0"/>
          <c:showBubbleSize val="0"/>
        </c:dLbls>
        <c:gapWidth val="140"/>
        <c:overlap val="-10"/>
        <c:axId val="96890880"/>
        <c:axId val="96892416"/>
      </c:barChart>
      <c:catAx>
        <c:axId val="96890880"/>
        <c:scaling>
          <c:orientation val="minMax"/>
        </c:scaling>
        <c:delete val="0"/>
        <c:axPos val="b"/>
        <c:numFmt formatCode="General" sourceLinked="1"/>
        <c:majorTickMark val="none"/>
        <c:minorTickMark val="none"/>
        <c:tickLblPos val="low"/>
        <c:spPr>
          <a:ln w="12700" cap="flat" cmpd="sng" algn="ctr">
            <a:noFill/>
            <a:prstDash val="solid"/>
            <a:miter lim="400000"/>
          </a:ln>
        </c:spPr>
        <c:txPr>
          <a:bodyPr rot="0" spcFirstLastPara="0" vertOverflow="ellipsis" vert="horz" wrap="square" anchor="ctr" anchorCtr="1"/>
          <a:lstStyle/>
          <a:p>
            <a:pPr>
              <a:defRPr lang="zh-CN" sz="1400" b="1" i="0" u="none" strike="noStrike" kern="1200" baseline="0">
                <a:solidFill>
                  <a:srgbClr val="FF6600"/>
                </a:solidFill>
                <a:latin typeface="Helvetica"/>
                <a:ea typeface="+mn-ea"/>
                <a:cs typeface="+mn-cs"/>
              </a:defRPr>
            </a:pPr>
          </a:p>
        </c:txPr>
        <c:crossAx val="96892416"/>
        <c:crosses val="autoZero"/>
        <c:auto val="1"/>
        <c:lblAlgn val="ctr"/>
        <c:lblOffset val="100"/>
        <c:noMultiLvlLbl val="1"/>
      </c:catAx>
      <c:valAx>
        <c:axId val="96892416"/>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96890880"/>
        <c:crosses val="autoZero"/>
        <c:crossBetween val="between"/>
        <c:majorUnit val="750000"/>
        <c:minorUnit val="375000"/>
      </c:valAx>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4160838" cy="365125"/>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5438775" y="0"/>
            <a:ext cx="4160838" cy="365125"/>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6948488"/>
            <a:ext cx="4160838" cy="365125"/>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5438775" y="6948488"/>
            <a:ext cx="4160838" cy="365125"/>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4160838" cy="365125"/>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5438775" y="0"/>
            <a:ext cx="4160838" cy="365125"/>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960438" y="3475038"/>
            <a:ext cx="7680325" cy="3290888"/>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6948488"/>
            <a:ext cx="4160838" cy="365125"/>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5438775" y="6948488"/>
            <a:ext cx="4160838" cy="365125"/>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a:solidFill>
              <a:srgbClr val="000000">
                <a:alpha val="100000"/>
              </a:srgbClr>
            </a:solidFill>
            <a:miter lim="800000"/>
          </a:ln>
        </p:spPr>
      </p:sp>
      <p:sp>
        <p:nvSpPr>
          <p:cNvPr id="60419"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0420" name="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a:ln>
            <a:solidFill>
              <a:srgbClr val="000000">
                <a:alpha val="100000"/>
              </a:srgbClr>
            </a:solidFill>
            <a:miter lim="800000"/>
          </a:ln>
        </p:spPr>
      </p:sp>
      <p:sp>
        <p:nvSpPr>
          <p:cNvPr id="69635"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9636"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a:solidFill>
              <a:srgbClr val="000000">
                <a:alpha val="100000"/>
              </a:srgbClr>
            </a:solidFill>
            <a:miter lim="800000"/>
          </a:ln>
        </p:spPr>
      </p:sp>
      <p:sp>
        <p:nvSpPr>
          <p:cNvPr id="70659" name="备注占位符 2"/>
          <p:cNvSpPr>
            <a:spLocks noGrp="1"/>
          </p:cNvSpPr>
          <p:nvPr>
            <p:ph type="body" idx="1"/>
          </p:nvPr>
        </p:nvSpPr>
        <p:spPr>
          <a:xfrm>
            <a:off x="960438" y="3475038"/>
            <a:ext cx="7680325" cy="3290887"/>
          </a:xfrm>
          <a:noFill/>
          <a:ln>
            <a:noFill/>
          </a:ln>
        </p:spPr>
        <p:txBody>
          <a:bodyPr wrap="square" lIns="91440" tIns="45720" rIns="91440" bIns="45720" anchor="t"/>
          <a:p>
            <a:pPr lvl="0"/>
            <a:r>
              <a:rPr lang="zh-CN" altLang="en-US" dirty="0"/>
              <a:t>在设计建造领域也需要中国船厂介入</a:t>
            </a:r>
            <a:endParaRPr lang="zh-CN" altLang="en-US" dirty="0"/>
          </a:p>
        </p:txBody>
      </p:sp>
      <p:sp>
        <p:nvSpPr>
          <p:cNvPr id="70660"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a:xfrm>
            <a:off x="960438" y="3475038"/>
            <a:ext cx="7680325" cy="3290887"/>
          </a:xfrm>
          <a:noFill/>
          <a:ln>
            <a:noFill/>
          </a:ln>
        </p:spPr>
        <p:txBody>
          <a:bodyPr wrap="square" lIns="91440" tIns="45720" rIns="91440" bIns="45720" anchor="t"/>
          <a:p>
            <a:pPr lvl="0"/>
            <a:r>
              <a:rPr lang="zh-CN" altLang="en-US" dirty="0"/>
              <a:t>六方合作图片</a:t>
            </a:r>
            <a:endParaRPr lang="zh-CN" altLang="en-US" dirty="0"/>
          </a:p>
        </p:txBody>
      </p:sp>
      <p:sp>
        <p:nvSpPr>
          <p:cNvPr id="71684"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幻灯片图像占位符 1"/>
          <p:cNvSpPr>
            <a:spLocks noGrp="1" noRot="1" noChangeAspect="1" noTextEdit="1"/>
          </p:cNvSpPr>
          <p:nvPr>
            <p:ph type="sldImg"/>
          </p:nvPr>
        </p:nvSpPr>
        <p:spPr>
          <a:ln>
            <a:solidFill>
              <a:srgbClr val="000000">
                <a:alpha val="100000"/>
              </a:srgbClr>
            </a:solidFill>
            <a:miter lim="800000"/>
          </a:ln>
        </p:spPr>
      </p:sp>
      <p:sp>
        <p:nvSpPr>
          <p:cNvPr id="72707"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72708"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solidFill>
              <a:srgbClr val="000000">
                <a:alpha val="100000"/>
              </a:srgbClr>
            </a:solidFill>
            <a:miter lim="800000"/>
          </a:ln>
        </p:spPr>
      </p:sp>
      <p:sp>
        <p:nvSpPr>
          <p:cNvPr id="73731" name="备注占位符 2"/>
          <p:cNvSpPr>
            <a:spLocks noGrp="1"/>
          </p:cNvSpPr>
          <p:nvPr>
            <p:ph type="body" idx="1"/>
          </p:nvPr>
        </p:nvSpPr>
        <p:spPr>
          <a:xfrm>
            <a:off x="960438" y="3475038"/>
            <a:ext cx="7680325" cy="3290887"/>
          </a:xfrm>
          <a:noFill/>
          <a:ln>
            <a:noFill/>
          </a:ln>
        </p:spPr>
        <p:txBody>
          <a:bodyPr wrap="square" lIns="91440" tIns="45720" rIns="91440" bIns="45720" anchor="t"/>
          <a:p>
            <a:pPr lvl="0"/>
            <a:r>
              <a:rPr lang="zh-CN" altLang="en-US" dirty="0"/>
              <a:t>六方合作图片</a:t>
            </a:r>
            <a:endParaRPr lang="zh-CN" altLang="en-US" dirty="0"/>
          </a:p>
        </p:txBody>
      </p:sp>
      <p:sp>
        <p:nvSpPr>
          <p:cNvPr id="73732"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a:ln>
            <a:solidFill>
              <a:srgbClr val="000000">
                <a:alpha val="100000"/>
              </a:srgbClr>
            </a:solidFill>
            <a:miter lim="800000"/>
          </a:ln>
        </p:spPr>
      </p:sp>
      <p:sp>
        <p:nvSpPr>
          <p:cNvPr id="74755" name="备注占位符 2"/>
          <p:cNvSpPr>
            <a:spLocks noGrp="1"/>
          </p:cNvSpPr>
          <p:nvPr>
            <p:ph type="body" idx="1"/>
          </p:nvPr>
        </p:nvSpPr>
        <p:spPr>
          <a:xfrm>
            <a:off x="960438" y="3475038"/>
            <a:ext cx="7680325" cy="3290887"/>
          </a:xfrm>
          <a:noFill/>
          <a:ln>
            <a:noFill/>
          </a:ln>
        </p:spPr>
        <p:txBody>
          <a:bodyPr wrap="square" lIns="91440" tIns="45720" rIns="91440" bIns="45720" anchor="t"/>
          <a:p>
            <a:pPr lvl="0"/>
            <a:r>
              <a:rPr lang="zh-CN" altLang="en-US" dirty="0"/>
              <a:t>与英国驻上海总领事馆国际贸易部交流联系，并与相关供应商进行联系交流。</a:t>
            </a:r>
            <a:endParaRPr lang="zh-CN" altLang="en-US" dirty="0"/>
          </a:p>
          <a:p>
            <a:pPr lvl="0"/>
            <a:endParaRPr lang="zh-CN" altLang="en-US" dirty="0"/>
          </a:p>
        </p:txBody>
      </p:sp>
      <p:sp>
        <p:nvSpPr>
          <p:cNvPr id="74756"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a:solidFill>
              <a:srgbClr val="000000">
                <a:alpha val="100000"/>
              </a:srgbClr>
            </a:solidFill>
            <a:miter lim="800000"/>
          </a:ln>
        </p:spPr>
      </p:sp>
      <p:sp>
        <p:nvSpPr>
          <p:cNvPr id="75779"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75780"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a:ln>
            <a:solidFill>
              <a:srgbClr val="000000">
                <a:alpha val="100000"/>
              </a:srgbClr>
            </a:solidFill>
            <a:miter lim="800000"/>
          </a:ln>
        </p:spPr>
      </p:sp>
      <p:sp>
        <p:nvSpPr>
          <p:cNvPr id="76803"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76804"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ln>
            <a:solidFill>
              <a:srgbClr val="000000">
                <a:alpha val="100000"/>
              </a:srgbClr>
            </a:solidFill>
            <a:miter lim="800000"/>
          </a:ln>
        </p:spPr>
      </p:sp>
      <p:sp>
        <p:nvSpPr>
          <p:cNvPr id="61443"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1444"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solidFill>
              <a:srgbClr val="000000">
                <a:alpha val="100000"/>
              </a:srgbClr>
            </a:solidFill>
            <a:miter lim="800000"/>
          </a:ln>
        </p:spPr>
      </p:sp>
      <p:sp>
        <p:nvSpPr>
          <p:cNvPr id="62467"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2468"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solidFill>
              <a:srgbClr val="000000">
                <a:alpha val="100000"/>
              </a:srgbClr>
            </a:solidFill>
            <a:miter lim="800000"/>
          </a:ln>
        </p:spPr>
      </p:sp>
      <p:sp>
        <p:nvSpPr>
          <p:cNvPr id="63491"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3492"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ln>
            <a:solidFill>
              <a:srgbClr val="000000">
                <a:alpha val="100000"/>
              </a:srgbClr>
            </a:solidFill>
            <a:miter lim="800000"/>
          </a:ln>
        </p:spPr>
      </p:sp>
      <p:sp>
        <p:nvSpPr>
          <p:cNvPr id="64515"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4516"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ln>
            <a:solidFill>
              <a:srgbClr val="000000">
                <a:alpha val="100000"/>
              </a:srgbClr>
            </a:solidFill>
            <a:miter lim="800000"/>
          </a:ln>
        </p:spPr>
      </p:sp>
      <p:sp>
        <p:nvSpPr>
          <p:cNvPr id="65539"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5540"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6564"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solidFill>
              <a:srgbClr val="000000">
                <a:alpha val="100000"/>
              </a:srgbClr>
            </a:solidFill>
            <a:miter lim="800000"/>
          </a:ln>
        </p:spPr>
      </p:sp>
      <p:sp>
        <p:nvSpPr>
          <p:cNvPr id="67587"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7588"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a:solidFill>
              <a:srgbClr val="000000">
                <a:alpha val="100000"/>
              </a:srgbClr>
            </a:solidFill>
            <a:miter lim="800000"/>
          </a:ln>
        </p:spPr>
      </p:sp>
      <p:sp>
        <p:nvSpPr>
          <p:cNvPr id="68611" name="备注占位符 2"/>
          <p:cNvSpPr>
            <a:spLocks noGrp="1"/>
          </p:cNvSpPr>
          <p:nvPr>
            <p:ph type="body" idx="1"/>
          </p:nvPr>
        </p:nvSpPr>
        <p:spPr>
          <a:xfrm>
            <a:off x="960438" y="3475038"/>
            <a:ext cx="7680325" cy="3290887"/>
          </a:xfrm>
          <a:noFill/>
          <a:ln>
            <a:noFill/>
          </a:ln>
        </p:spPr>
        <p:txBody>
          <a:bodyPr wrap="square" lIns="91440" tIns="45720" rIns="91440" bIns="45720" anchor="t"/>
          <a:p>
            <a:pPr lvl="0"/>
            <a:endParaRPr lang="zh-CN" altLang="en-US" dirty="0"/>
          </a:p>
        </p:txBody>
      </p:sp>
      <p:sp>
        <p:nvSpPr>
          <p:cNvPr id="68612" name="幻灯片编号占位符 3"/>
          <p:cNvSpPr txBox="1">
            <a:spLocks noGrp="1"/>
          </p:cNvSpPr>
          <p:nvPr>
            <p:ph type="sldNum" sz="quarter"/>
          </p:nvPr>
        </p:nvSpPr>
        <p:spPr>
          <a:xfrm>
            <a:off x="5438775" y="6948488"/>
            <a:ext cx="4160838" cy="365125"/>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6" name="Rectangle 4"/>
          <p:cNvSpPr>
            <a:spLocks noGrp="1" noChangeArrowheads="1"/>
          </p:cNvSpPr>
          <p:nvPr>
            <p:ph type="dt" sz="half" idx="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389"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7413"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8437" name="图片 5"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47813" y="1196975"/>
            <a:ext cx="3524251"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224462" y="1196975"/>
            <a:ext cx="3524251"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2" name="灯片编号占位符 4"/>
          <p:cNvSpPr>
            <a:spLocks noGrp="1"/>
          </p:cNvSpPr>
          <p:nvPr>
            <p:ph type="sldNum" sz="quarter" idx="4"/>
          </p:nvPr>
        </p:nvSpPr>
        <p:spPr>
          <a:xfrm>
            <a:off x="3446463" y="6669088"/>
            <a:ext cx="2133600" cy="188913"/>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461"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2" name="灯片编号占位符 4"/>
          <p:cNvSpPr>
            <a:spLocks noGrp="1"/>
          </p:cNvSpPr>
          <p:nvPr>
            <p:ph type="sldNum" sz="quarter" idx="14"/>
          </p:nvPr>
        </p:nvSpPr>
        <p:spPr>
          <a:xfrm>
            <a:off x="3446463" y="6669088"/>
            <a:ext cx="2133600" cy="188913"/>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20485"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2" name="灯片编号占位符 4"/>
          <p:cNvSpPr>
            <a:spLocks noGrp="1"/>
          </p:cNvSpPr>
          <p:nvPr>
            <p:ph type="sldNum" sz="quarter" idx="4"/>
          </p:nvPr>
        </p:nvSpPr>
        <p:spPr>
          <a:xfrm>
            <a:off x="3446463" y="6669088"/>
            <a:ext cx="2133600" cy="188913"/>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1509"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12" name="灯片编号占位符 4"/>
          <p:cNvSpPr>
            <a:spLocks noGrp="1"/>
          </p:cNvSpPr>
          <p:nvPr>
            <p:ph type="sldNum" sz="quarter" idx="4"/>
          </p:nvPr>
        </p:nvSpPr>
        <p:spPr>
          <a:xfrm>
            <a:off x="3446463" y="6669088"/>
            <a:ext cx="2133600" cy="188913"/>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22533" name="图片 5"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2" name="灯片编号占位符 4"/>
          <p:cNvSpPr>
            <a:spLocks noGrp="1"/>
          </p:cNvSpPr>
          <p:nvPr>
            <p:ph type="sldNum" sz="quarter" idx="4"/>
          </p:nvPr>
        </p:nvSpPr>
        <p:spPr>
          <a:xfrm>
            <a:off x="3446463" y="6669088"/>
            <a:ext cx="2133600" cy="188913"/>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03570"/>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23557"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2" name="灯片编号占位符 4"/>
          <p:cNvSpPr>
            <a:spLocks noGrp="1"/>
          </p:cNvSpPr>
          <p:nvPr>
            <p:ph type="sldNum" sz="quarter" idx="4"/>
          </p:nvPr>
        </p:nvSpPr>
        <p:spPr>
          <a:xfrm>
            <a:off x="3446463" y="6669088"/>
            <a:ext cx="2133600" cy="188913"/>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24581"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竖排标题 1"/>
          <p:cNvSpPr>
            <a:spLocks noGrp="1"/>
          </p:cNvSpPr>
          <p:nvPr>
            <p:ph type="title" orient="vert"/>
          </p:nvPr>
        </p:nvSpPr>
        <p:spPr>
          <a:xfrm>
            <a:off x="6640513" y="331789"/>
            <a:ext cx="2108200" cy="5473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12739" y="331789"/>
            <a:ext cx="6175375" cy="54737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pic>
        <p:nvPicPr>
          <p:cNvPr id="25605" name="图片 4" descr="大楼.png"/>
          <p:cNvPicPr>
            <a:picLocks noChangeAspect="1"/>
          </p:cNvPicPr>
          <p:nvPr userDrawn="1"/>
        </p:nvPicPr>
        <p:blipFill>
          <a:blip r:embed="rId2"/>
          <a:stretch>
            <a:fillRect/>
          </a:stretch>
        </p:blipFill>
        <p:spPr>
          <a:xfrm>
            <a:off x="244475" y="20638"/>
            <a:ext cx="8720138" cy="815975"/>
          </a:xfrm>
          <a:prstGeom prst="rect">
            <a:avLst/>
          </a:prstGeom>
          <a:noFill/>
          <a:ln w="9525">
            <a:noFill/>
          </a:ln>
        </p:spPr>
      </p:pic>
      <p:sp>
        <p:nvSpPr>
          <p:cNvPr id="2" name="标题 1"/>
          <p:cNvSpPr>
            <a:spLocks noGrp="1"/>
          </p:cNvSpPr>
          <p:nvPr>
            <p:ph type="title"/>
          </p:nvPr>
        </p:nvSpPr>
        <p:spPr>
          <a:xfrm>
            <a:off x="312738" y="188914"/>
            <a:ext cx="8220075" cy="7191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4213" y="1196975"/>
            <a:ext cx="7991475" cy="4608513"/>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n"/>
              <a:defRPr/>
            </a:pPr>
            <a:endParaRPr kumimoji="0" lang="zh-CN" altLang="en-US" sz="2800" b="0" i="0" u="none" strike="noStrike" kern="0" cap="none" spc="0" normalizeH="0" baseline="0" noProof="0">
              <a:ln>
                <a:noFill/>
              </a:ln>
              <a:solidFill>
                <a:srgbClr val="003570"/>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6" name="Rectangle 4"/>
          <p:cNvSpPr>
            <a:spLocks noGrp="1" noChangeArrowheads="1"/>
          </p:cNvSpPr>
          <p:nvPr>
            <p:ph type="dt" sz="half" idx="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457200" y="6356350"/>
            <a:ext cx="2133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6356350"/>
            <a:ext cx="2895600" cy="365125"/>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1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1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6" name="Rectangle 4"/>
          <p:cNvSpPr>
            <a:spLocks noGrp="1" noChangeArrowheads="1"/>
          </p:cNvSpPr>
          <p:nvPr>
            <p:ph type="dt" sz="half" idx="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p:nvSpPr>
        <p:spPr>
          <a:xfrm>
            <a:off x="827088" y="404813"/>
            <a:ext cx="1944688" cy="50323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1269" name="图片 6" descr="LOGO.png"/>
          <p:cNvPicPr>
            <a:picLocks noChangeAspect="1"/>
          </p:cNvPicPr>
          <p:nvPr userDrawn="1"/>
        </p:nvPicPr>
        <p:blipFill>
          <a:blip r:embed="rId2"/>
          <a:stretch>
            <a:fillRect/>
          </a:stretch>
        </p:blipFill>
        <p:spPr>
          <a:xfrm>
            <a:off x="971550" y="476250"/>
            <a:ext cx="1655763" cy="404813"/>
          </a:xfrm>
          <a:prstGeom prst="rect">
            <a:avLst/>
          </a:prstGeom>
          <a:noFill/>
          <a:ln w="9525">
            <a:noFill/>
          </a:ln>
        </p:spPr>
      </p:pic>
      <p:sp>
        <p:nvSpPr>
          <p:cNvPr id="8" name="Rectangle 4"/>
          <p:cNvSpPr>
            <a:spLocks noGrp="1" noChangeArrowheads="1"/>
          </p:cNvSpPr>
          <p:nvPr>
            <p:ph type="dt" sz="half" idx="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6" name="Rectangle 4"/>
          <p:cNvSpPr>
            <a:spLocks noGrp="1" noChangeArrowheads="1"/>
          </p:cNvSpPr>
          <p:nvPr>
            <p:ph type="dt" sz="half" idx="1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6" name="Rectangle 4"/>
          <p:cNvSpPr>
            <a:spLocks noGrp="1" noChangeArrowheads="1"/>
          </p:cNvSpPr>
          <p:nvPr>
            <p:ph type="dt" sz="half" idx="12"/>
          </p:nvPr>
        </p:nvSpPr>
        <p:spPr>
          <a:xfrm>
            <a:off x="457200" y="6245225"/>
            <a:ext cx="2133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a:xfrm>
            <a:off x="3124200" y="6245225"/>
            <a:ext cx="2895600" cy="476250"/>
          </a:xfrm>
          <a:prstGeom prst="rect">
            <a:avLst/>
          </a:prstGeom>
        </p:spPr>
        <p:txBody>
          <a:bodyPr/>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6.png"/><Relationship Id="rId12" Type="http://schemas.openxmlformats.org/officeDocument/2006/relationships/image" Target="../media/image5.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6.png"/><Relationship Id="rId12" Type="http://schemas.openxmlformats.org/officeDocument/2006/relationships/image" Target="../media/image7.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99FF">
                <a:alpha val="99000"/>
              </a:srgbClr>
            </a:gs>
            <a:gs pos="25000">
              <a:srgbClr val="21D6E0"/>
            </a:gs>
            <a:gs pos="75000">
              <a:srgbClr val="0087E6"/>
            </a:gs>
            <a:gs pos="100000">
              <a:srgbClr val="005CBF"/>
            </a:gs>
          </a:gsLst>
          <a:lin ang="16200000" scaled="1"/>
          <a:tileRect/>
        </a:gradFill>
        <a:effectLst/>
      </p:bgPr>
    </p:bg>
    <p:spTree>
      <p:nvGrpSpPr>
        <p:cNvPr id="1" name=""/>
        <p:cNvGrpSpPr/>
        <p:nvPr/>
      </p:nvGrpSpPr>
      <p:grpSpPr/>
      <p:pic>
        <p:nvPicPr>
          <p:cNvPr id="2050" name="Picture 4" descr="H:\3-15\PPT封面修改.png"/>
          <p:cNvPicPr>
            <a:picLocks noChangeAspect="1"/>
          </p:cNvPicPr>
          <p:nvPr/>
        </p:nvPicPr>
        <p:blipFill>
          <a:blip r:embed="rId12"/>
          <a:stretch>
            <a:fillRect/>
          </a:stretch>
        </p:blipFill>
        <p:spPr>
          <a:xfrm>
            <a:off x="0" y="-115887"/>
            <a:ext cx="9170988" cy="6973887"/>
          </a:xfrm>
          <a:prstGeom prst="rect">
            <a:avLst/>
          </a:prstGeom>
          <a:noFill/>
          <a:ln w="9525">
            <a:noFill/>
          </a:ln>
        </p:spPr>
      </p:pic>
      <p:grpSp>
        <p:nvGrpSpPr>
          <p:cNvPr id="2051" name="组合 4"/>
          <p:cNvGrpSpPr/>
          <p:nvPr/>
        </p:nvGrpSpPr>
        <p:grpSpPr>
          <a:xfrm>
            <a:off x="827088" y="404813"/>
            <a:ext cx="1944687" cy="503237"/>
            <a:chOff x="827584" y="404664"/>
            <a:chExt cx="1944216" cy="504056"/>
          </a:xfrm>
        </p:grpSpPr>
        <p:sp>
          <p:nvSpPr>
            <p:cNvPr id="4" name="矩形 3"/>
            <p:cNvSpPr/>
            <p:nvPr/>
          </p:nvSpPr>
          <p:spPr>
            <a:xfrm>
              <a:off x="827584" y="404664"/>
              <a:ext cx="1944216" cy="50405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3" name="图片 2" descr="LOGO.png"/>
            <p:cNvPicPr>
              <a:picLocks noChangeAspect="1"/>
            </p:cNvPicPr>
            <p:nvPr userDrawn="1"/>
          </p:nvPicPr>
          <p:blipFill>
            <a:blip r:embed="rId13"/>
            <a:stretch>
              <a:fillRect/>
            </a:stretch>
          </p:blipFill>
          <p:spPr>
            <a:xfrm>
              <a:off x="971600" y="476672"/>
              <a:ext cx="1656184" cy="404480"/>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99FF">
                <a:alpha val="99000"/>
              </a:srgbClr>
            </a:gs>
            <a:gs pos="25000">
              <a:srgbClr val="21D6E0"/>
            </a:gs>
            <a:gs pos="75000">
              <a:srgbClr val="0087E6"/>
            </a:gs>
            <a:gs pos="100000">
              <a:srgbClr val="005CBF"/>
            </a:gs>
          </a:gsLst>
          <a:lin ang="16200000" scaled="1"/>
          <a:tileRect/>
        </a:gradFill>
        <a:effectLst/>
      </p:bgPr>
    </p:bg>
    <p:spTree>
      <p:nvGrpSpPr>
        <p:cNvPr id="1" name=""/>
        <p:cNvGrpSpPr/>
        <p:nvPr/>
      </p:nvGrpSpPr>
      <p:grpSpPr/>
      <p:pic>
        <p:nvPicPr>
          <p:cNvPr id="3074" name="图片 9" descr="PPT标题页.png"/>
          <p:cNvPicPr>
            <a:picLocks noChangeAspect="1"/>
          </p:cNvPicPr>
          <p:nvPr/>
        </p:nvPicPr>
        <p:blipFill>
          <a:blip r:embed="rId12"/>
          <a:stretch>
            <a:fillRect/>
          </a:stretch>
        </p:blipFill>
        <p:spPr>
          <a:xfrm>
            <a:off x="0" y="-42862"/>
            <a:ext cx="9144000" cy="6943725"/>
          </a:xfrm>
          <a:prstGeom prst="rect">
            <a:avLst/>
          </a:prstGeom>
          <a:noFill/>
          <a:ln w="9525">
            <a:noFill/>
          </a:ln>
        </p:spPr>
      </p:pic>
      <p:sp>
        <p:nvSpPr>
          <p:cNvPr id="3075" name="Rectangle 2"/>
          <p:cNvSpPr>
            <a:spLocks noGrp="1"/>
          </p:cNvSpPr>
          <p:nvPr>
            <p:ph type="title"/>
          </p:nvPr>
        </p:nvSpPr>
        <p:spPr>
          <a:xfrm>
            <a:off x="312738" y="188913"/>
            <a:ext cx="8220075" cy="719137"/>
          </a:xfrm>
          <a:prstGeom prst="rect">
            <a:avLst/>
          </a:prstGeom>
          <a:noFill/>
          <a:ln w="9525">
            <a:noFill/>
          </a:ln>
        </p:spPr>
        <p:txBody>
          <a:bodyPr anchor="ctr"/>
          <a:p>
            <a:pPr lvl="0"/>
            <a:r>
              <a:rPr lang="zh-CN" altLang="en-US" dirty="0"/>
              <a:t>单击此处</a:t>
            </a:r>
            <a:endParaRPr lang="zh-CN" altLang="en-US" dirty="0"/>
          </a:p>
        </p:txBody>
      </p:sp>
      <p:sp>
        <p:nvSpPr>
          <p:cNvPr id="3076" name="Rectangle 3"/>
          <p:cNvSpPr>
            <a:spLocks noGrp="1"/>
          </p:cNvSpPr>
          <p:nvPr>
            <p:ph type="body" idx="1"/>
          </p:nvPr>
        </p:nvSpPr>
        <p:spPr>
          <a:xfrm>
            <a:off x="684213" y="1196975"/>
            <a:ext cx="7991475" cy="4608513"/>
          </a:xfrm>
          <a:prstGeom prst="rect">
            <a:avLst/>
          </a:prstGeom>
          <a:noFill/>
          <a:ln w="9525">
            <a:noFill/>
          </a:ln>
        </p:spPr>
        <p:txBody>
          <a:bodyPr/>
          <a:p>
            <a:pPr lvl="0"/>
            <a:r>
              <a:rPr lang="zh-CN" altLang="en-US" dirty="0"/>
              <a:t>单击此处编辑母版文本样式</a:t>
            </a:r>
            <a:endParaRPr lang="zh-CN" altLang="en-US" dirty="0"/>
          </a:p>
          <a:p>
            <a:pPr lvl="0"/>
            <a:endParaRPr lang="zh-CN" altLang="en-US" dirty="0"/>
          </a:p>
          <a:p>
            <a:pPr lvl="0"/>
            <a:endParaRPr lang="en-US" altLang="zh-CN" dirty="0"/>
          </a:p>
        </p:txBody>
      </p:sp>
      <p:grpSp>
        <p:nvGrpSpPr>
          <p:cNvPr id="3077" name="组合 9"/>
          <p:cNvGrpSpPr/>
          <p:nvPr/>
        </p:nvGrpSpPr>
        <p:grpSpPr>
          <a:xfrm>
            <a:off x="7199313" y="6237288"/>
            <a:ext cx="1916112" cy="496887"/>
            <a:chOff x="827584" y="404664"/>
            <a:chExt cx="1944216" cy="504056"/>
          </a:xfrm>
        </p:grpSpPr>
        <p:sp>
          <p:nvSpPr>
            <p:cNvPr id="11" name="矩形 10"/>
            <p:cNvSpPr/>
            <p:nvPr/>
          </p:nvSpPr>
          <p:spPr>
            <a:xfrm>
              <a:off x="827584" y="404664"/>
              <a:ext cx="1944216" cy="50405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080" name="图片 11" descr="LOGO.png"/>
            <p:cNvPicPr>
              <a:picLocks noChangeAspect="1"/>
            </p:cNvPicPr>
            <p:nvPr userDrawn="1"/>
          </p:nvPicPr>
          <p:blipFill>
            <a:blip r:embed="rId13"/>
            <a:stretch>
              <a:fillRect/>
            </a:stretch>
          </p:blipFill>
          <p:spPr>
            <a:xfrm>
              <a:off x="971600" y="476672"/>
              <a:ext cx="1656184" cy="404480"/>
            </a:xfrm>
            <a:prstGeom prst="rect">
              <a:avLst/>
            </a:prstGeom>
            <a:noFill/>
            <a:ln w="9525">
              <a:noFill/>
            </a:ln>
          </p:spPr>
        </p:pic>
      </p:grpSp>
      <p:sp>
        <p:nvSpPr>
          <p:cNvPr id="9" name="TextBox 8"/>
          <p:cNvSpPr txBox="1"/>
          <p:nvPr/>
        </p:nvSpPr>
        <p:spPr>
          <a:xfrm>
            <a:off x="34925" y="6381750"/>
            <a:ext cx="1657350" cy="307975"/>
          </a:xfrm>
          <a:prstGeom prst="rect">
            <a:avLst/>
          </a:prstGeom>
          <a:noFill/>
        </p:spPr>
        <p:txBody>
          <a:bodyPr>
            <a:spAutoFit/>
          </a:bodyPr>
          <a:p>
            <a:pPr lvl="0" eaLnBrk="1" hangingPunct="1"/>
            <a:fld id="{9A0DB2DC-4C9A-4742-B13C-FB6460FD3503}" type="slidenum">
              <a:rPr lang="zh-CN" altLang="en-US" sz="1400" dirty="0">
                <a:solidFill>
                  <a:schemeClr val="bg1"/>
                </a:solidFill>
                <a:latin typeface="微软雅黑" panose="020B0503020204020204" pitchFamily="34" charset="-122"/>
                <a:ea typeface="微软雅黑" panose="020B0503020204020204" pitchFamily="34" charset="-122"/>
              </a:rPr>
            </a:fld>
            <a:r>
              <a:rPr lang="en-US" altLang="zh-CN" sz="1400" dirty="0">
                <a:solidFill>
                  <a:schemeClr val="bg1"/>
                </a:solidFill>
                <a:latin typeface="微软雅黑" panose="020B0503020204020204" pitchFamily="34" charset="-122"/>
                <a:ea typeface="微软雅黑" panose="020B0503020204020204" pitchFamily="34" charset="-122"/>
              </a:rPr>
              <a:t>/32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200" b="1">
          <a:solidFill>
            <a:srgbClr val="003570"/>
          </a:solidFill>
          <a:latin typeface="+mj-lt"/>
          <a:ea typeface="+mj-ea"/>
          <a:cs typeface="+mj-cs"/>
        </a:defRPr>
      </a:lvl1pPr>
      <a:lvl2pPr algn="l" rtl="0" eaLnBrk="0" fontAlgn="base" hangingPunct="0">
        <a:spcBef>
          <a:spcPct val="0"/>
        </a:spcBef>
        <a:spcAft>
          <a:spcPct val="0"/>
        </a:spcAft>
        <a:defRPr sz="3200" b="1">
          <a:solidFill>
            <a:srgbClr val="003570"/>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200" b="1">
          <a:solidFill>
            <a:srgbClr val="003570"/>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200" b="1">
          <a:solidFill>
            <a:srgbClr val="003570"/>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200" b="1">
          <a:solidFill>
            <a:srgbClr val="003570"/>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800" b="1">
          <a:solidFill>
            <a:srgbClr val="003570"/>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800" b="1">
          <a:solidFill>
            <a:srgbClr val="003570"/>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800" b="1">
          <a:solidFill>
            <a:srgbClr val="003570"/>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800" b="1">
          <a:solidFill>
            <a:srgbClr val="003570"/>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lnSpc>
          <a:spcPct val="150000"/>
        </a:lnSpc>
        <a:spcBef>
          <a:spcPct val="20000"/>
        </a:spcBef>
        <a:spcAft>
          <a:spcPct val="0"/>
        </a:spcAft>
        <a:buFont typeface="Wingdings" panose="05000000000000000000" pitchFamily="2" charset="2"/>
        <a:buChar char="n"/>
        <a:defRPr sz="2800">
          <a:solidFill>
            <a:srgbClr val="003570"/>
          </a:solidFill>
          <a:latin typeface="+mn-lt"/>
          <a:ea typeface="+mn-ea"/>
          <a:cs typeface="+mn-cs"/>
        </a:defRPr>
      </a:lvl1pPr>
      <a:lvl2pPr marL="742950" indent="-285750" algn="ctr" rtl="0" eaLnBrk="0" fontAlgn="base" hangingPunct="0">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2pPr>
      <a:lvl3pPr marL="1143000" indent="-228600" algn="ctr" rtl="0" eaLnBrk="0" fontAlgn="base" hangingPunct="0">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3pPr>
      <a:lvl4pPr marL="1600200" indent="-228600" algn="ctr" rtl="0" eaLnBrk="0" fontAlgn="base" hangingPunct="0">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4pPr>
      <a:lvl5pPr marL="2057400" indent="-228600" algn="ctr" rtl="0" eaLnBrk="0" fontAlgn="base" hangingPunct="0">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5pPr>
      <a:lvl6pPr marL="2514600" indent="-228600" algn="ctr" rtl="0" fontAlgn="base">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6pPr>
      <a:lvl7pPr marL="2971800" indent="-228600" algn="ctr" rtl="0" fontAlgn="base">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7pPr>
      <a:lvl8pPr marL="3429000" indent="-228600" algn="ctr" rtl="0" fontAlgn="base">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8pPr>
      <a:lvl9pPr marL="3886200" indent="-228600" algn="ctr" rtl="0" fontAlgn="base">
        <a:lnSpc>
          <a:spcPct val="150000"/>
        </a:lnSpc>
        <a:spcBef>
          <a:spcPct val="20000"/>
        </a:spcBef>
        <a:spcAft>
          <a:spcPct val="0"/>
        </a:spcAft>
        <a:buFont typeface="Wingdings" panose="05000000000000000000" pitchFamily="2" charset="2"/>
        <a:buChar char="v"/>
        <a:defRPr sz="2400">
          <a:solidFill>
            <a:schemeClr val="accent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99FF">
                <a:alpha val="99000"/>
              </a:srgbClr>
            </a:gs>
            <a:gs pos="25000">
              <a:srgbClr val="21D6E0"/>
            </a:gs>
            <a:gs pos="75000">
              <a:srgbClr val="0087E6"/>
            </a:gs>
            <a:gs pos="100000">
              <a:srgbClr val="005CBF"/>
            </a:gs>
          </a:gsLst>
          <a:lin ang="16200000" scaled="1"/>
          <a:tileRect/>
        </a:gradFill>
        <a:effectLst/>
      </p:bgPr>
    </p:bg>
    <p:spTree>
      <p:nvGrpSpPr>
        <p:cNvPr id="1" name=""/>
        <p:cNvGrpSpPr/>
        <p:nvPr/>
      </p:nvGrpSpPr>
      <p:grpSpPr/>
      <p:sp>
        <p:nvSpPr>
          <p:cNvPr id="3" name="灯片编号占位符 2"/>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pic>
        <p:nvPicPr>
          <p:cNvPr id="4099" name="图片 3" descr="尾页修改.png"/>
          <p:cNvPicPr>
            <a:picLocks noChangeAspect="1"/>
          </p:cNvPicPr>
          <p:nvPr/>
        </p:nvPicPr>
        <p:blipFill>
          <a:blip r:embed="rId12"/>
          <a:stretch>
            <a:fillRect/>
          </a:stretch>
        </p:blipFill>
        <p:spPr>
          <a:xfrm>
            <a:off x="0" y="-39687"/>
            <a:ext cx="9144000" cy="6937375"/>
          </a:xfrm>
          <a:prstGeom prst="rect">
            <a:avLst/>
          </a:prstGeom>
          <a:noFill/>
          <a:ln w="9525">
            <a:noFill/>
          </a:ln>
        </p:spPr>
      </p:pic>
      <p:grpSp>
        <p:nvGrpSpPr>
          <p:cNvPr id="4100" name="组合 3"/>
          <p:cNvGrpSpPr/>
          <p:nvPr/>
        </p:nvGrpSpPr>
        <p:grpSpPr>
          <a:xfrm>
            <a:off x="7199313" y="6237288"/>
            <a:ext cx="1916112" cy="496887"/>
            <a:chOff x="827584" y="404664"/>
            <a:chExt cx="1944216" cy="504056"/>
          </a:xfrm>
        </p:grpSpPr>
        <p:sp>
          <p:nvSpPr>
            <p:cNvPr id="5" name="矩形 4"/>
            <p:cNvSpPr/>
            <p:nvPr/>
          </p:nvSpPr>
          <p:spPr>
            <a:xfrm>
              <a:off x="827584" y="404664"/>
              <a:ext cx="1944216" cy="50405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2" name="图片 5" descr="LOGO.png"/>
            <p:cNvPicPr>
              <a:picLocks noChangeAspect="1"/>
            </p:cNvPicPr>
            <p:nvPr userDrawn="1"/>
          </p:nvPicPr>
          <p:blipFill>
            <a:blip r:embed="rId13"/>
            <a:stretch>
              <a:fillRect/>
            </a:stretch>
          </p:blipFill>
          <p:spPr>
            <a:xfrm>
              <a:off x="971600" y="476672"/>
              <a:ext cx="1656184" cy="404480"/>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3.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38.jpe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3" Type="http://schemas.openxmlformats.org/officeDocument/2006/relationships/hyperlink" Target="http://www.pfj-maritime.com/web/Home.aspx" TargetMode="External"/><Relationship Id="rId2" Type="http://schemas.openxmlformats.org/officeDocument/2006/relationships/image" Target="../media/image33.jpeg"/><Relationship Id="rId10" Type="http://schemas.openxmlformats.org/officeDocument/2006/relationships/notesSlide" Target="../notesSlides/notesSlide15.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3.xml"/><Relationship Id="rId2" Type="http://schemas.openxmlformats.org/officeDocument/2006/relationships/image" Target="../media/image40.png"/><Relationship Id="rId1"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13.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19.png"/><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1989138"/>
            <a:ext cx="9144000" cy="208756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1" name="TextBox 3"/>
          <p:cNvSpPr txBox="1"/>
          <p:nvPr/>
        </p:nvSpPr>
        <p:spPr>
          <a:xfrm>
            <a:off x="3059113" y="4460875"/>
            <a:ext cx="3024187" cy="400050"/>
          </a:xfrm>
          <a:prstGeom prst="rect">
            <a:avLst/>
          </a:prstGeom>
          <a:noFill/>
          <a:ln w="9525">
            <a:noFill/>
          </a:ln>
        </p:spPr>
        <p:txBody>
          <a:bodyPr>
            <a:spAutoFit/>
          </a:bodyPr>
          <a:p>
            <a:pPr lvl="0" algn="ctr" eaLnBrk="1" hangingPunct="1"/>
            <a:r>
              <a:rPr lang="en-US" altLang="zh-CN" sz="2000" b="1" dirty="0">
                <a:solidFill>
                  <a:srgbClr val="003570"/>
                </a:solidFill>
                <a:latin typeface="Arial" panose="020B0604020202020204" pitchFamily="34" charset="0"/>
                <a:ea typeface="宋体" panose="02010600030101010101" pitchFamily="2" charset="-122"/>
              </a:rPr>
              <a:t>2017-3-28</a:t>
            </a:r>
            <a:endParaRPr lang="zh-CN" altLang="en-US" sz="1600" dirty="0">
              <a:solidFill>
                <a:srgbClr val="003570"/>
              </a:solidFill>
              <a:latin typeface="Arial" panose="020B0604020202020204" pitchFamily="34" charset="0"/>
              <a:ea typeface="宋体" panose="02010600030101010101" pitchFamily="2" charset="-122"/>
            </a:endParaRPr>
          </a:p>
        </p:txBody>
      </p:sp>
      <p:sp>
        <p:nvSpPr>
          <p:cNvPr id="5" name="TextBox 6"/>
          <p:cNvSpPr>
            <a:spLocks noChangeArrowheads="1"/>
          </p:cNvSpPr>
          <p:nvPr/>
        </p:nvSpPr>
        <p:spPr bwMode="auto">
          <a:xfrm>
            <a:off x="0" y="2538413"/>
            <a:ext cx="9144000" cy="989013"/>
          </a:xfrm>
          <a:prstGeom prst="rect">
            <a:avLst/>
          </a:prstGeom>
          <a:noFill/>
          <a:ln>
            <a:noFill/>
          </a:ln>
          <a:effectLst>
            <a:outerShdw blurRad="63500" dist="38100" dir="2700000" algn="tl" rotWithShape="0">
              <a:srgbClr val="000000">
                <a:alpha val="39998"/>
              </a:srgbClr>
            </a:outerShdw>
          </a:effectLst>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zh-CN" sz="4400" b="1" i="0" u="none" strike="noStrike" kern="1200" cap="none" spc="0" normalizeH="0" baseline="0" noProof="0" smtClean="0">
                <a:ln>
                  <a:noFill/>
                </a:ln>
                <a:solidFill>
                  <a:srgbClr val="003570"/>
                </a:solidFill>
                <a:effectLst/>
                <a:uLnTx/>
                <a:uFillTx/>
                <a:latin typeface="微软雅黑" panose="020B0503020204020204" pitchFamily="34" charset="-122"/>
                <a:ea typeface="微软雅黑" panose="020B0503020204020204" pitchFamily="34" charset="-122"/>
                <a:cs typeface="+mn-cs"/>
              </a:rPr>
              <a:t>豪华邮轮：助推</a:t>
            </a:r>
            <a:r>
              <a:rPr kumimoji="0" lang="zh-CN" altLang="en-US" sz="4400" b="1" i="0" u="none" strike="noStrike" kern="1200" cap="none" spc="0" normalizeH="0" baseline="0" noProof="0" smtClean="0">
                <a:ln>
                  <a:noFill/>
                </a:ln>
                <a:solidFill>
                  <a:srgbClr val="003570"/>
                </a:solidFill>
                <a:effectLst/>
                <a:uLnTx/>
                <a:uFillTx/>
                <a:latin typeface="微软雅黑" panose="020B0503020204020204" pitchFamily="34" charset="-122"/>
                <a:ea typeface="微软雅黑" panose="020B0503020204020204" pitchFamily="34" charset="-122"/>
                <a:cs typeface="+mn-cs"/>
              </a:rPr>
              <a:t>国际合作新引擎</a:t>
            </a:r>
            <a:endParaRPr kumimoji="0" lang="zh-CN" altLang="en-US" sz="4400" b="1" i="0" u="none" strike="noStrike" kern="1200" cap="none" spc="0" normalizeH="0" baseline="0" noProof="0" smtClean="0">
              <a:ln>
                <a:noFill/>
              </a:ln>
              <a:solidFill>
                <a:srgbClr val="003570"/>
              </a:solidFill>
              <a:effectLst/>
              <a:uLnTx/>
              <a:uFillTx/>
              <a:latin typeface="微软雅黑" panose="020B0503020204020204" pitchFamily="34" charset="-122"/>
              <a:ea typeface="微软雅黑" panose="020B0503020204020204" pitchFamily="34" charset="-122"/>
              <a:cs typeface="+mn-cs"/>
            </a:endParaRPr>
          </a:p>
        </p:txBody>
      </p:sp>
      <p:sp>
        <p:nvSpPr>
          <p:cNvPr id="9" name="矩形 6"/>
          <p:cNvSpPr>
            <a:spLocks noChangeArrowheads="1"/>
          </p:cNvSpPr>
          <p:nvPr/>
        </p:nvSpPr>
        <p:spPr bwMode="auto">
          <a:xfrm rot="5400000">
            <a:off x="7974013" y="2871788"/>
            <a:ext cx="1692275" cy="647700"/>
          </a:xfrm>
          <a:custGeom>
            <a:avLst/>
            <a:gdLst>
              <a:gd name="T0" fmla="*/ 0 w 1723550"/>
              <a:gd name="T1" fmla="*/ 0 h 885371"/>
              <a:gd name="T2" fmla="*/ 1572749 w 1723550"/>
              <a:gd name="T3" fmla="*/ 0 h 885371"/>
              <a:gd name="T4" fmla="*/ 1572749 w 1723550"/>
              <a:gd name="T5" fmla="*/ 185511 h 885371"/>
              <a:gd name="T6" fmla="*/ 1324436 w 1723550"/>
              <a:gd name="T7" fmla="*/ 57782 h 885371"/>
              <a:gd name="T8" fmla="*/ 0 w 1723550"/>
              <a:gd name="T9" fmla="*/ 0 h 885371"/>
              <a:gd name="T10" fmla="*/ 0 60000 65536"/>
              <a:gd name="T11" fmla="*/ 0 60000 65536"/>
              <a:gd name="T12" fmla="*/ 0 60000 65536"/>
              <a:gd name="T13" fmla="*/ 0 60000 65536"/>
              <a:gd name="T14" fmla="*/ 0 60000 65536"/>
              <a:gd name="T15" fmla="*/ 0 w 1723550"/>
              <a:gd name="T16" fmla="*/ 0 h 885371"/>
              <a:gd name="T17" fmla="*/ 1723550 w 1723550"/>
              <a:gd name="T18" fmla="*/ 885371 h 885371"/>
            </a:gdLst>
            <a:ahLst/>
            <a:cxnLst>
              <a:cxn ang="T10">
                <a:pos x="T0" y="T1"/>
              </a:cxn>
              <a:cxn ang="T11">
                <a:pos x="T2" y="T3"/>
              </a:cxn>
              <a:cxn ang="T12">
                <a:pos x="T4" y="T5"/>
              </a:cxn>
              <a:cxn ang="T13">
                <a:pos x="T6" y="T7"/>
              </a:cxn>
              <a:cxn ang="T14">
                <a:pos x="T8" y="T9"/>
              </a:cxn>
            </a:cxnLst>
            <a:rect l="T15" t="T16" r="T17" b="T18"/>
            <a:pathLst>
              <a:path w="1723550" h="885371">
                <a:moveTo>
                  <a:pt x="0" y="0"/>
                </a:moveTo>
                <a:lnTo>
                  <a:pt x="1723550" y="0"/>
                </a:lnTo>
                <a:lnTo>
                  <a:pt x="1723550" y="885371"/>
                </a:lnTo>
                <a:lnTo>
                  <a:pt x="1451428" y="275771"/>
                </a:lnTo>
                <a:lnTo>
                  <a:pt x="0" y="0"/>
                </a:lnTo>
                <a:close/>
              </a:path>
            </a:pathLst>
          </a:custGeom>
          <a:solidFill>
            <a:srgbClr val="003570"/>
          </a:solidFill>
          <a:ln w="12700" cap="flat" cmpd="sng">
            <a:noFill/>
            <a:bevel/>
          </a:ln>
          <a:effectLst>
            <a:outerShdw dist="38100" dir="2700000" algn="tl" rotWithShape="0">
              <a:srgbClr val="000000">
                <a:alpha val="39998"/>
              </a:srgbClr>
            </a:outerShdw>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矩形 6"/>
          <p:cNvSpPr>
            <a:spLocks noChangeArrowheads="1"/>
          </p:cNvSpPr>
          <p:nvPr/>
        </p:nvSpPr>
        <p:spPr bwMode="auto">
          <a:xfrm rot="-5400000">
            <a:off x="-522287" y="2511425"/>
            <a:ext cx="1692275" cy="647700"/>
          </a:xfrm>
          <a:custGeom>
            <a:avLst/>
            <a:gdLst>
              <a:gd name="T0" fmla="*/ 0 w 1723550"/>
              <a:gd name="T1" fmla="*/ 0 h 885371"/>
              <a:gd name="T2" fmla="*/ 1572749 w 1723550"/>
              <a:gd name="T3" fmla="*/ 0 h 885371"/>
              <a:gd name="T4" fmla="*/ 1572749 w 1723550"/>
              <a:gd name="T5" fmla="*/ 185511 h 885371"/>
              <a:gd name="T6" fmla="*/ 1324436 w 1723550"/>
              <a:gd name="T7" fmla="*/ 57782 h 885371"/>
              <a:gd name="T8" fmla="*/ 0 w 1723550"/>
              <a:gd name="T9" fmla="*/ 0 h 885371"/>
              <a:gd name="T10" fmla="*/ 0 60000 65536"/>
              <a:gd name="T11" fmla="*/ 0 60000 65536"/>
              <a:gd name="T12" fmla="*/ 0 60000 65536"/>
              <a:gd name="T13" fmla="*/ 0 60000 65536"/>
              <a:gd name="T14" fmla="*/ 0 60000 65536"/>
              <a:gd name="T15" fmla="*/ 0 w 1723550"/>
              <a:gd name="T16" fmla="*/ 0 h 885371"/>
              <a:gd name="T17" fmla="*/ 1723550 w 1723550"/>
              <a:gd name="T18" fmla="*/ 885371 h 885371"/>
            </a:gdLst>
            <a:ahLst/>
            <a:cxnLst>
              <a:cxn ang="T10">
                <a:pos x="T0" y="T1"/>
              </a:cxn>
              <a:cxn ang="T11">
                <a:pos x="T2" y="T3"/>
              </a:cxn>
              <a:cxn ang="T12">
                <a:pos x="T4" y="T5"/>
              </a:cxn>
              <a:cxn ang="T13">
                <a:pos x="T6" y="T7"/>
              </a:cxn>
              <a:cxn ang="T14">
                <a:pos x="T8" y="T9"/>
              </a:cxn>
            </a:cxnLst>
            <a:rect l="T15" t="T16" r="T17" b="T18"/>
            <a:pathLst>
              <a:path w="1723550" h="885371">
                <a:moveTo>
                  <a:pt x="0" y="0"/>
                </a:moveTo>
                <a:lnTo>
                  <a:pt x="1723550" y="0"/>
                </a:lnTo>
                <a:lnTo>
                  <a:pt x="1723550" y="885371"/>
                </a:lnTo>
                <a:lnTo>
                  <a:pt x="1451428" y="275771"/>
                </a:lnTo>
                <a:lnTo>
                  <a:pt x="0" y="0"/>
                </a:lnTo>
                <a:close/>
              </a:path>
            </a:pathLst>
          </a:custGeom>
          <a:solidFill>
            <a:srgbClr val="003570"/>
          </a:solidFill>
          <a:ln w="12700" cap="flat" cmpd="sng">
            <a:noFill/>
            <a:bevel/>
          </a:ln>
          <a:effectLst>
            <a:outerShdw dist="38100" dir="2700000" algn="tl" rotWithShape="0">
              <a:srgbClr val="000000">
                <a:alpha val="39998"/>
              </a:srgbClr>
            </a:outerShdw>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Strength</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capability </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46084"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2</a:t>
            </a:r>
            <a:endParaRPr lang="zh-CN" altLang="en-US" b="1" dirty="0">
              <a:solidFill>
                <a:srgbClr val="003C7E"/>
              </a:solidFill>
              <a:latin typeface="Arial" panose="020B0604020202020204" pitchFamily="34" charset="0"/>
              <a:ea typeface="宋体" panose="02010600030101010101" pitchFamily="2" charset="-122"/>
            </a:endParaRPr>
          </a:p>
        </p:txBody>
      </p:sp>
      <p:sp>
        <p:nvSpPr>
          <p:cNvPr id="46085"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2.4</a:t>
            </a:r>
            <a:r>
              <a:rPr lang="zh-CN" altLang="en-US" sz="2000" b="1" dirty="0">
                <a:solidFill>
                  <a:srgbClr val="003C7E"/>
                </a:solidFill>
                <a:latin typeface="Arial" panose="020B0604020202020204" pitchFamily="34" charset="0"/>
                <a:ea typeface="微软雅黑" panose="020B0503020204020204" pitchFamily="34" charset="-122"/>
              </a:rPr>
              <a:t> 船厂邮轮建造适应性改造  </a:t>
            </a:r>
            <a:r>
              <a:rPr lang="en-US" altLang="zh-CN" sz="2000" b="1" dirty="0">
                <a:solidFill>
                  <a:srgbClr val="003C7E"/>
                </a:solidFill>
                <a:latin typeface="Arial" panose="020B0604020202020204" pitchFamily="34" charset="0"/>
                <a:ea typeface="微软雅黑" panose="020B0503020204020204" pitchFamily="34" charset="-122"/>
              </a:rPr>
              <a:t>Facility Improvement</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26" name="文本框 25"/>
          <p:cNvSpPr txBox="1"/>
          <p:nvPr/>
        </p:nvSpPr>
        <p:spPr>
          <a:xfrm>
            <a:off x="222250" y="4689475"/>
            <a:ext cx="8742363" cy="1546225"/>
          </a:xfrm>
          <a:prstGeom prst="rect">
            <a:avLst/>
          </a:prstGeom>
          <a:solidFill>
            <a:schemeClr val="accent1">
              <a:lumMod val="20000"/>
              <a:lumOff val="80000"/>
            </a:schemeClr>
          </a:solidFill>
        </p:spPr>
        <p:txBody>
          <a:bodyPr lIns="67355" tIns="33677" rIns="67355" bIns="33677">
            <a:spAutoFit/>
          </a:bodyPr>
          <a:lstStyle/>
          <a:p>
            <a:pPr marL="0" marR="0" lvl="0" indent="15875" algn="just" defTabSz="673100" rtl="0" eaLnBrk="1" fontAlgn="base" latinLnBrk="0" hangingPunct="1">
              <a:lnSpc>
                <a:spcPct val="150000"/>
              </a:lnSpc>
              <a:spcBef>
                <a:spcPct val="0"/>
              </a:spcBef>
              <a:spcAft>
                <a:spcPct val="0"/>
              </a:spcAft>
              <a:buClrTx/>
              <a:buSzTx/>
              <a:buFontTx/>
              <a:buNone/>
              <a:defRPr/>
            </a:pPr>
            <a:r>
              <a:rPr kumimoji="1"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SWS</a:t>
            </a:r>
            <a:r>
              <a:rPr kumimoji="1" lang="zh-CN" altLang="en-US" sz="16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将对现有的场地进行改造以适应建造豪华邮轮，改造内容包括接长船坞、新建平面激光流水线、总组场地、各类仓库及平台等。</a:t>
            </a:r>
            <a:endParaRPr kumimoji="1" lang="en-US" altLang="zh-CN" sz="16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15875" algn="just" defTabSz="673100" rtl="0" eaLnBrk="1" fontAlgn="base" latinLnBrk="0" hangingPunct="1">
              <a:lnSpc>
                <a:spcPct val="150000"/>
              </a:lnSpc>
              <a:spcBef>
                <a:spcPct val="0"/>
              </a:spcBef>
              <a:spcAft>
                <a:spcPct val="0"/>
              </a:spcAft>
              <a:buClrTx/>
              <a:buSzTx/>
              <a:buFontTx/>
              <a:buNone/>
              <a:defRPr/>
            </a:pPr>
            <a:r>
              <a:rPr kumimoji="1"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SWS</a:t>
            </a:r>
            <a:r>
              <a:rPr kumimoji="1"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1"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will</a:t>
            </a:r>
            <a:r>
              <a:rPr kumimoji="1"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transform</a:t>
            </a:r>
            <a:r>
              <a:rPr kumimoji="1"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1"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the</a:t>
            </a:r>
            <a:r>
              <a:rPr kumimoji="1"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existing facilities</a:t>
            </a:r>
            <a:r>
              <a:rPr kumimoji="0"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in order to adapt to the construction of cruise ships,</a:t>
            </a:r>
            <a:r>
              <a:rPr kumimoji="0"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including the</a:t>
            </a:r>
            <a:r>
              <a:rPr kumimoji="0"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dock,</a:t>
            </a:r>
            <a:r>
              <a:rPr kumimoji="0"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laser line, assembly</a:t>
            </a:r>
            <a:r>
              <a:rPr kumimoji="0" lang="zh-CN" altLang="en-US"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area, warehouses and platforms.</a:t>
            </a:r>
            <a:endParaRPr kumimoji="1"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46087" name="组 3"/>
          <p:cNvGrpSpPr/>
          <p:nvPr/>
        </p:nvGrpSpPr>
        <p:grpSpPr>
          <a:xfrm>
            <a:off x="246063" y="1404938"/>
            <a:ext cx="8718550" cy="3197225"/>
            <a:chOff x="246061" y="1405561"/>
            <a:chExt cx="8685988" cy="3615920"/>
          </a:xfrm>
        </p:grpSpPr>
        <p:pic>
          <p:nvPicPr>
            <p:cNvPr id="46089" name="Picture 2"/>
            <p:cNvPicPr>
              <a:picLocks noChangeAspect="1"/>
            </p:cNvPicPr>
            <p:nvPr/>
          </p:nvPicPr>
          <p:blipFill>
            <a:blip r:embed="rId1"/>
            <a:srcRect t="11765" r="78549" b="7843"/>
            <a:stretch>
              <a:fillRect/>
            </a:stretch>
          </p:blipFill>
          <p:spPr>
            <a:xfrm>
              <a:off x="246061" y="1405561"/>
              <a:ext cx="1589635" cy="3615920"/>
            </a:xfrm>
            <a:prstGeom prst="rect">
              <a:avLst/>
            </a:prstGeom>
            <a:noFill/>
            <a:ln w="9525">
              <a:noFill/>
            </a:ln>
          </p:spPr>
        </p:pic>
        <p:pic>
          <p:nvPicPr>
            <p:cNvPr id="46090" name="Picture 2"/>
            <p:cNvPicPr>
              <a:picLocks noChangeAspect="1"/>
            </p:cNvPicPr>
            <p:nvPr/>
          </p:nvPicPr>
          <p:blipFill>
            <a:blip r:embed="rId2"/>
            <a:stretch>
              <a:fillRect/>
            </a:stretch>
          </p:blipFill>
          <p:spPr>
            <a:xfrm>
              <a:off x="1835697" y="1408330"/>
              <a:ext cx="7096352" cy="3613150"/>
            </a:xfrm>
            <a:prstGeom prst="rect">
              <a:avLst/>
            </a:prstGeom>
            <a:noFill/>
            <a:ln w="9525">
              <a:noFill/>
            </a:ln>
          </p:spPr>
        </p:pic>
      </p:grpSp>
      <p:sp>
        <p:nvSpPr>
          <p:cNvPr id="46088" name="矩形 3"/>
          <p:cNvSpPr/>
          <p:nvPr/>
        </p:nvSpPr>
        <p:spPr>
          <a:xfrm>
            <a:off x="476250" y="315913"/>
            <a:ext cx="3348038"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船厂基本概况介绍</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6" name="组合 12"/>
          <p:cNvGrpSpPr/>
          <p:nvPr/>
        </p:nvGrpSpPr>
        <p:grpSpPr>
          <a:xfrm>
            <a:off x="285750" y="163513"/>
            <a:ext cx="8572500" cy="6473825"/>
            <a:chOff x="285721" y="156920"/>
            <a:chExt cx="8572560" cy="6473848"/>
          </a:xfrm>
        </p:grpSpPr>
        <p:sp>
          <p:nvSpPr>
            <p:cNvPr id="19" name="矩形 18"/>
            <p:cNvSpPr/>
            <p:nvPr/>
          </p:nvSpPr>
          <p:spPr>
            <a:xfrm>
              <a:off x="285721" y="156920"/>
              <a:ext cx="8572560" cy="6473848"/>
            </a:xfrm>
            <a:prstGeom prst="rect">
              <a:avLst/>
            </a:prstGeom>
            <a:solidFill>
              <a:srgbClr val="0035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7113" name="组合 19"/>
            <p:cNvGrpSpPr/>
            <p:nvPr/>
          </p:nvGrpSpPr>
          <p:grpSpPr>
            <a:xfrm>
              <a:off x="7786717" y="156920"/>
              <a:ext cx="1071563" cy="1074737"/>
              <a:chOff x="7786717" y="156920"/>
              <a:chExt cx="1071563" cy="1074737"/>
            </a:xfrm>
          </p:grpSpPr>
          <p:sp>
            <p:nvSpPr>
              <p:cNvPr id="21" name="矩形 20"/>
              <p:cNvSpPr/>
              <p:nvPr/>
            </p:nvSpPr>
            <p:spPr>
              <a:xfrm>
                <a:off x="7786712" y="156920"/>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8143901" y="515696"/>
                <a:ext cx="357190"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8501092" y="158507"/>
                <a:ext cx="357189" cy="357189"/>
              </a:xfrm>
              <a:prstGeom prst="rect">
                <a:avLst/>
              </a:prstGeom>
              <a:solidFill>
                <a:srgbClr val="FAFAFF"/>
              </a:solidFill>
              <a:ln>
                <a:solidFill>
                  <a:srgbClr val="FAFAFF"/>
                </a:solidFill>
              </a:ln>
            </p:spPr>
            <p:style>
              <a:lnRef idx="2">
                <a:schemeClr val="accent1"/>
              </a:lnRef>
              <a:fillRef idx="1">
                <a:schemeClr val="lt1"/>
              </a:fillRef>
              <a:effectRef idx="0">
                <a:schemeClr val="accent1"/>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4" name="矩形 23"/>
              <p:cNvSpPr/>
              <p:nvPr/>
            </p:nvSpPr>
            <p:spPr>
              <a:xfrm>
                <a:off x="8501092" y="874473"/>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6" name="剪去单角的矩形 15"/>
          <p:cNvSpPr/>
          <p:nvPr/>
        </p:nvSpPr>
        <p:spPr>
          <a:xfrm>
            <a:off x="1142975" y="1035264"/>
            <a:ext cx="3286148" cy="1857388"/>
          </a:xfrm>
          <a:prstGeom prst="snip1Rect">
            <a:avLst/>
          </a:prstGeom>
          <a:solidFill>
            <a:srgbClr val="003570"/>
          </a:solidFill>
          <a:ln w="76200">
            <a:solidFill>
              <a:srgbClr val="FAFAF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p:txBody>
      </p:sp>
      <p:sp>
        <p:nvSpPr>
          <p:cNvPr id="17" name="TextBox 11"/>
          <p:cNvSpPr txBox="1"/>
          <p:nvPr/>
        </p:nvSpPr>
        <p:spPr>
          <a:xfrm>
            <a:off x="1285851" y="2106834"/>
            <a:ext cx="3571900" cy="707886"/>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目 录</a:t>
            </a:r>
            <a:endParaRPr kumimoji="0" lang="zh-CN" altLang="en-US" sz="4000" b="1" i="0" u="none" strike="noStrike" kern="1200" cap="none" spc="0" normalizeH="0" baseline="0" noProof="0" dirty="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47111" name="TextBox 13"/>
          <p:cNvSpPr txBox="1"/>
          <p:nvPr/>
        </p:nvSpPr>
        <p:spPr>
          <a:xfrm>
            <a:off x="1042988" y="3419475"/>
            <a:ext cx="7243762" cy="2170113"/>
          </a:xfrm>
          <a:prstGeom prst="rect">
            <a:avLst/>
          </a:prstGeom>
          <a:noFill/>
          <a:ln w="9525">
            <a:noFill/>
          </a:ln>
        </p:spPr>
        <p:txBody>
          <a:bodyPr>
            <a:spAutoFit/>
          </a:bodyPr>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首制豪华邮轮进展情况</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船厂基本概况介绍</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rgbClr val="FFC000"/>
                </a:solidFill>
                <a:latin typeface="Arial" panose="020B0604020202020204" pitchFamily="34" charset="0"/>
                <a:ea typeface="宋体" panose="02010600030101010101" pitchFamily="2" charset="-122"/>
              </a:rPr>
              <a:t>SWS</a:t>
            </a:r>
            <a:r>
              <a:rPr lang="zh-CN" altLang="en-US" sz="2000" b="1" dirty="0">
                <a:solidFill>
                  <a:srgbClr val="FFC000"/>
                </a:solidFill>
                <a:latin typeface="微软雅黑" panose="020B0503020204020204" pitchFamily="34" charset="-122"/>
                <a:ea typeface="微软雅黑" panose="020B0503020204020204" pitchFamily="34" charset="-122"/>
              </a:rPr>
              <a:t>为何要进军豪华邮轮产业</a:t>
            </a:r>
            <a:endParaRPr lang="en-US" altLang="zh-CN" sz="2000" b="1" dirty="0">
              <a:solidFill>
                <a:srgbClr val="FFC000"/>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通过国际合作开展豪华邮轮设计建造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8131" name="矩形 3"/>
          <p:cNvSpPr/>
          <p:nvPr/>
        </p:nvSpPr>
        <p:spPr>
          <a:xfrm>
            <a:off x="476250" y="315913"/>
            <a:ext cx="4270375"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为何要进军豪华邮轮产业</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Market Development Demand</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48133"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3</a:t>
            </a:r>
            <a:endParaRPr lang="zh-CN" altLang="en-US" b="1" dirty="0">
              <a:solidFill>
                <a:srgbClr val="003C7E"/>
              </a:solidFill>
              <a:latin typeface="Arial" panose="020B0604020202020204" pitchFamily="34" charset="0"/>
              <a:ea typeface="宋体" panose="02010600030101010101" pitchFamily="2" charset="-122"/>
            </a:endParaRPr>
          </a:p>
        </p:txBody>
      </p:sp>
      <p:sp>
        <p:nvSpPr>
          <p:cNvPr id="48134"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3.1</a:t>
            </a:r>
            <a:r>
              <a:rPr lang="zh-CN" altLang="en-US" sz="2000" b="1" dirty="0">
                <a:solidFill>
                  <a:srgbClr val="003C7E"/>
                </a:solidFill>
                <a:latin typeface="Arial" panose="020B0604020202020204" pitchFamily="34" charset="0"/>
                <a:ea typeface="微软雅黑" panose="020B0503020204020204" pitchFamily="34" charset="-122"/>
              </a:rPr>
              <a:t> 契合中国市场需求  </a:t>
            </a:r>
            <a:r>
              <a:rPr lang="en-US" altLang="zh-CN" sz="2000" b="1" dirty="0">
                <a:solidFill>
                  <a:srgbClr val="003C7E"/>
                </a:solidFill>
                <a:latin typeface="Arial" panose="020B0604020202020204" pitchFamily="34" charset="0"/>
                <a:ea typeface="微软雅黑" panose="020B0503020204020204" pitchFamily="34" charset="-122"/>
              </a:rPr>
              <a:t>Fit the</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needs of the Chinese market</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48135" name="TextBox 5"/>
          <p:cNvSpPr txBox="1"/>
          <p:nvPr/>
        </p:nvSpPr>
        <p:spPr>
          <a:xfrm>
            <a:off x="4932363" y="1785938"/>
            <a:ext cx="4024312" cy="784225"/>
          </a:xfrm>
          <a:prstGeom prst="rect">
            <a:avLst/>
          </a:prstGeom>
          <a:noFill/>
          <a:ln w="9525">
            <a:noFill/>
          </a:ln>
        </p:spPr>
        <p:txBody>
          <a:bodyPr>
            <a:spAutoFit/>
          </a:bodyPr>
          <a:p>
            <a:pPr lvl="0" algn="just" eaLnBrk="1" hangingPunct="1">
              <a:lnSpc>
                <a:spcPct val="150000"/>
              </a:lnSpc>
              <a:buFont typeface="Wingdings" panose="05000000000000000000" pitchFamily="2" charset="2"/>
              <a:buNone/>
            </a:pPr>
            <a:r>
              <a:rPr lang="zh-CN" altLang="en-US" sz="1400" dirty="0">
                <a:latin typeface="微软雅黑" panose="020B0503020204020204" pitchFamily="34" charset="-122"/>
                <a:ea typeface="微软雅黑" panose="020B0503020204020204" pitchFamily="34" charset="-122"/>
              </a:rPr>
              <a:t>游客出入境达到</a:t>
            </a:r>
            <a:r>
              <a:rPr lang="en-US" altLang="zh-CN" sz="1400" dirty="0">
                <a:latin typeface="Arial" panose="020B0604020202020204" pitchFamily="34" charset="0"/>
                <a:ea typeface="微软雅黑" panose="020B0503020204020204" pitchFamily="34" charset="-122"/>
              </a:rPr>
              <a:t>248</a:t>
            </a:r>
            <a:r>
              <a:rPr lang="zh-CN" altLang="en-US" sz="1400" dirty="0">
                <a:latin typeface="微软雅黑" panose="020B0503020204020204" pitchFamily="34" charset="-122"/>
                <a:ea typeface="微软雅黑" panose="020B0503020204020204" pitchFamily="34" charset="-122"/>
              </a:rPr>
              <a:t>万人次。</a:t>
            </a:r>
            <a:endParaRPr lang="en-US" altLang="zh-CN" sz="1400" dirty="0">
              <a:latin typeface="微软雅黑" panose="020B0503020204020204" pitchFamily="34" charset="-122"/>
              <a:ea typeface="微软雅黑" panose="020B0503020204020204" pitchFamily="34" charset="-122"/>
            </a:endParaRPr>
          </a:p>
          <a:p>
            <a:pPr lvl="0" algn="just" eaLnBrk="1" hangingPunct="1">
              <a:buFont typeface="Wingdings" panose="05000000000000000000" pitchFamily="2" charset="2"/>
              <a:buNone/>
            </a:pPr>
            <a:r>
              <a:rPr lang="en-US" altLang="zh-CN" sz="1200" dirty="0">
                <a:latin typeface="Arial" panose="020B0604020202020204" pitchFamily="34" charset="0"/>
                <a:ea typeface="微软雅黑" panose="020B0503020204020204" pitchFamily="34" charset="-122"/>
              </a:rPr>
              <a:t>Cruise passengers entry-exit achieve 2,480,454 man-time (43.9% Y-O-Y growth).</a:t>
            </a:r>
            <a:endParaRPr lang="zh-CN" altLang="zh-CN" sz="1200" dirty="0">
              <a:latin typeface="Arial" panose="020B0604020202020204" pitchFamily="34" charset="0"/>
              <a:ea typeface="微软雅黑" panose="020B0503020204020204" pitchFamily="34" charset="-122"/>
            </a:endParaRPr>
          </a:p>
        </p:txBody>
      </p:sp>
      <p:sp>
        <p:nvSpPr>
          <p:cNvPr id="48136" name="TextBox 5"/>
          <p:cNvSpPr txBox="1"/>
          <p:nvPr/>
        </p:nvSpPr>
        <p:spPr>
          <a:xfrm>
            <a:off x="4932363" y="3130550"/>
            <a:ext cx="4024312" cy="1554163"/>
          </a:xfrm>
          <a:prstGeom prst="rect">
            <a:avLst/>
          </a:prstGeom>
          <a:noFill/>
          <a:ln w="9525">
            <a:noFill/>
          </a:ln>
        </p:spPr>
        <p:txBody>
          <a:bodyPr>
            <a:spAutoFit/>
          </a:bodyPr>
          <a:p>
            <a:pPr lvl="0" algn="just" eaLnBrk="1" hangingPunct="1">
              <a:spcAft>
                <a:spcPts val="600"/>
              </a:spcAft>
              <a:buFont typeface="Wingdings" panose="05000000000000000000" pitchFamily="2" charset="2"/>
              <a:buNone/>
            </a:pPr>
            <a:r>
              <a:rPr lang="zh-CN" altLang="en-US" sz="1400" dirty="0">
                <a:latin typeface="微软雅黑" panose="020B0503020204020204" pitchFamily="34" charset="-122"/>
                <a:ea typeface="微软雅黑" panose="020B0503020204020204" pitchFamily="34" charset="-122"/>
              </a:rPr>
              <a:t>预计到</a:t>
            </a:r>
            <a:r>
              <a:rPr lang="en-US" altLang="zh-CN" sz="1400" dirty="0">
                <a:latin typeface="Arial" panose="020B0604020202020204" pitchFamily="34" charset="0"/>
                <a:ea typeface="微软雅黑" panose="020B0503020204020204" pitchFamily="34" charset="-122"/>
              </a:rPr>
              <a:t>2020</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Arial" panose="020B0604020202020204" pitchFamily="34" charset="0"/>
                <a:ea typeface="微软雅黑" panose="020B0503020204020204" pitchFamily="34" charset="-122"/>
              </a:rPr>
              <a:t>2030</a:t>
            </a:r>
            <a:r>
              <a:rPr lang="zh-CN" altLang="en-US" sz="1400" dirty="0">
                <a:latin typeface="微软雅黑" panose="020B0503020204020204" pitchFamily="34" charset="-122"/>
                <a:ea typeface="微软雅黑" panose="020B0503020204020204" pitchFamily="34" charset="-122"/>
              </a:rPr>
              <a:t>年，我国邮轮旅客将分别达</a:t>
            </a:r>
            <a:r>
              <a:rPr lang="en-US" altLang="zh-CN" sz="1400" dirty="0">
                <a:latin typeface="Arial" panose="020B0604020202020204" pitchFamily="34" charset="0"/>
                <a:ea typeface="微软雅黑" panose="020B0503020204020204" pitchFamily="34" charset="-122"/>
              </a:rPr>
              <a:t>450</a:t>
            </a:r>
            <a:r>
              <a:rPr lang="zh-CN" altLang="en-US" sz="1400" dirty="0">
                <a:latin typeface="微软雅黑" panose="020B0503020204020204" pitchFamily="34" charset="-122"/>
                <a:ea typeface="微软雅黑" panose="020B0503020204020204" pitchFamily="34" charset="-122"/>
              </a:rPr>
              <a:t>万和</a:t>
            </a:r>
            <a:r>
              <a:rPr lang="en-US" altLang="zh-CN" sz="1400" dirty="0">
                <a:latin typeface="Arial" panose="020B0604020202020204" pitchFamily="34" charset="0"/>
                <a:ea typeface="微软雅黑" panose="020B0503020204020204" pitchFamily="34" charset="-122"/>
              </a:rPr>
              <a:t>1750</a:t>
            </a:r>
            <a:r>
              <a:rPr lang="zh-CN" altLang="en-US" sz="1400" dirty="0">
                <a:latin typeface="微软雅黑" panose="020B0503020204020204" pitchFamily="34" charset="-122"/>
                <a:ea typeface="微软雅黑" panose="020B0503020204020204" pitchFamily="34" charset="-122"/>
              </a:rPr>
              <a:t>万人次，经济贡献将达</a:t>
            </a:r>
            <a:r>
              <a:rPr lang="en-US" altLang="zh-CN" sz="1400" dirty="0">
                <a:latin typeface="Arial" panose="020B0604020202020204" pitchFamily="34" charset="0"/>
                <a:ea typeface="微软雅黑" panose="020B0503020204020204" pitchFamily="34" charset="-122"/>
              </a:rPr>
              <a:t>3100</a:t>
            </a:r>
            <a:r>
              <a:rPr lang="zh-CN" altLang="en-US" sz="1400" dirty="0">
                <a:latin typeface="微软雅黑" panose="020B0503020204020204" pitchFamily="34" charset="-122"/>
                <a:ea typeface="微软雅黑" panose="020B0503020204020204" pitchFamily="34" charset="-122"/>
              </a:rPr>
              <a:t>亿元和</a:t>
            </a:r>
            <a:r>
              <a:rPr lang="en-US" altLang="zh-CN" sz="1400" dirty="0">
                <a:latin typeface="Arial" panose="020B0604020202020204" pitchFamily="34" charset="0"/>
                <a:ea typeface="微软雅黑" panose="020B0503020204020204" pitchFamily="34" charset="-122"/>
              </a:rPr>
              <a:t>10600</a:t>
            </a:r>
            <a:r>
              <a:rPr lang="zh-CN" altLang="en-US" sz="1400" dirty="0">
                <a:latin typeface="微软雅黑" panose="020B0503020204020204" pitchFamily="34" charset="-122"/>
                <a:ea typeface="微软雅黑" panose="020B0503020204020204" pitchFamily="34" charset="-122"/>
              </a:rPr>
              <a:t>亿元，将成为世界上最大邮轮市场之一。</a:t>
            </a:r>
            <a:endParaRPr lang="en-US" altLang="zh-CN" sz="1400" dirty="0">
              <a:latin typeface="微软雅黑" panose="020B0503020204020204" pitchFamily="34" charset="-122"/>
              <a:ea typeface="微软雅黑" panose="020B0503020204020204" pitchFamily="34" charset="-122"/>
            </a:endParaRPr>
          </a:p>
          <a:p>
            <a:pPr lvl="0" algn="just" eaLnBrk="1" hangingPunct="1">
              <a:buFont typeface="Wingdings" panose="05000000000000000000" pitchFamily="2" charset="2"/>
              <a:buNone/>
            </a:pPr>
            <a:r>
              <a:rPr lang="en-US" altLang="zh-CN" sz="1200" dirty="0">
                <a:latin typeface="Arial" panose="020B0604020202020204" pitchFamily="34" charset="0"/>
                <a:ea typeface="微软雅黑" panose="020B0503020204020204" pitchFamily="34" charset="-122"/>
              </a:rPr>
              <a:t>By 2020 and 2030, passenger capacity will respectively achieve 4.5M and 17.5M and economic contribution will respectively generate RMB 310 Billion and 1060 Billion. China will be one of the biggest cruise market.</a:t>
            </a:r>
            <a:endParaRPr lang="zh-CN" altLang="zh-CN" sz="1200" dirty="0">
              <a:latin typeface="Arial" panose="020B0604020202020204" pitchFamily="34" charset="0"/>
              <a:ea typeface="微软雅黑" panose="020B0503020204020204" pitchFamily="34" charset="-122"/>
            </a:endParaRPr>
          </a:p>
        </p:txBody>
      </p:sp>
      <p:sp>
        <p:nvSpPr>
          <p:cNvPr id="48137" name="TextBox 5"/>
          <p:cNvSpPr txBox="1"/>
          <p:nvPr/>
        </p:nvSpPr>
        <p:spPr>
          <a:xfrm>
            <a:off x="4932363" y="5245100"/>
            <a:ext cx="4008437" cy="969963"/>
          </a:xfrm>
          <a:prstGeom prst="rect">
            <a:avLst/>
          </a:prstGeom>
          <a:noFill/>
          <a:ln w="9525">
            <a:noFill/>
          </a:ln>
        </p:spPr>
        <p:txBody>
          <a:bodyPr>
            <a:spAutoFit/>
          </a:bodyPr>
          <a:p>
            <a:pPr marL="0" lvl="2" indent="0" algn="just" eaLnBrk="1" hangingPunct="1">
              <a:spcAft>
                <a:spcPts val="600"/>
              </a:spcAft>
              <a:buFont typeface="Wingdings" panose="05000000000000000000" pitchFamily="2" charset="2"/>
              <a:buNone/>
            </a:pPr>
            <a:r>
              <a:rPr lang="zh-CN" altLang="en-US" sz="1400" dirty="0">
                <a:latin typeface="微软雅黑" panose="020B0503020204020204" pitchFamily="34" charset="-122"/>
                <a:ea typeface="微软雅黑" panose="020B0503020204020204" pitchFamily="34" charset="-122"/>
              </a:rPr>
              <a:t>未来</a:t>
            </a:r>
            <a:r>
              <a:rPr lang="en-US" altLang="zh-CN" sz="1400" dirty="0">
                <a:latin typeface="Arial" panose="020B0604020202020204" pitchFamily="34" charset="0"/>
                <a:ea typeface="微软雅黑" panose="020B0503020204020204" pitchFamily="34" charset="-122"/>
              </a:rPr>
              <a:t>15—20</a:t>
            </a:r>
            <a:r>
              <a:rPr lang="zh-CN" altLang="en-US" sz="1400" dirty="0">
                <a:latin typeface="微软雅黑" panose="020B0503020204020204" pitchFamily="34" charset="-122"/>
                <a:ea typeface="微软雅黑" panose="020B0503020204020204" pitchFamily="34" charset="-122"/>
              </a:rPr>
              <a:t>年，预期我国豪华邮轮市场年均需要新增大型豪华邮轮</a:t>
            </a:r>
            <a:r>
              <a:rPr lang="en-US" altLang="zh-CN" sz="1400" dirty="0">
                <a:latin typeface="Arial" panose="020B0604020202020204" pitchFamily="34" charset="0"/>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艘左右。</a:t>
            </a:r>
            <a:endParaRPr lang="en-US" altLang="zh-CN" sz="1400" dirty="0">
              <a:latin typeface="微软雅黑" panose="020B0503020204020204" pitchFamily="34" charset="-122"/>
              <a:ea typeface="微软雅黑" panose="020B0503020204020204" pitchFamily="34" charset="-122"/>
            </a:endParaRPr>
          </a:p>
          <a:p>
            <a:pPr marL="0" lvl="2" indent="0" algn="just" eaLnBrk="1" hangingPunct="1">
              <a:buFont typeface="Wingdings" panose="05000000000000000000" pitchFamily="2" charset="2"/>
              <a:buNone/>
            </a:pPr>
            <a:r>
              <a:rPr lang="en-US" altLang="zh-CN" sz="1200" dirty="0">
                <a:latin typeface="Arial" panose="020B0604020202020204" pitchFamily="34" charset="0"/>
                <a:ea typeface="微软雅黑" panose="020B0503020204020204" pitchFamily="34" charset="-122"/>
              </a:rPr>
              <a:t>The demand of large cruise ships for Chinese market expected to be 5 ships every year in next 15 to 20 years .</a:t>
            </a:r>
            <a:endParaRPr lang="en-US" altLang="zh-CN" sz="1200" dirty="0">
              <a:latin typeface="Arial" panose="020B0604020202020204" pitchFamily="34" charset="0"/>
              <a:ea typeface="微软雅黑" panose="020B0503020204020204" pitchFamily="34" charset="-122"/>
            </a:endParaRPr>
          </a:p>
        </p:txBody>
      </p:sp>
      <p:grpSp>
        <p:nvGrpSpPr>
          <p:cNvPr id="48138" name="组 29"/>
          <p:cNvGrpSpPr/>
          <p:nvPr/>
        </p:nvGrpSpPr>
        <p:grpSpPr>
          <a:xfrm>
            <a:off x="246063" y="1739900"/>
            <a:ext cx="3997325" cy="4519613"/>
            <a:chOff x="245984" y="1827111"/>
            <a:chExt cx="3997004" cy="4286937"/>
          </a:xfrm>
        </p:grpSpPr>
        <p:graphicFrame>
          <p:nvGraphicFramePr>
            <p:cNvPr id="31" name="Chart 2"/>
            <p:cNvGraphicFramePr/>
            <p:nvPr/>
          </p:nvGraphicFramePr>
          <p:xfrm>
            <a:off x="369002" y="2168312"/>
            <a:ext cx="3853172" cy="3945736"/>
          </p:xfrm>
          <a:graphic>
            <a:graphicData uri="http://schemas.openxmlformats.org/drawingml/2006/chart">
              <c:chart xmlns:c="http://schemas.openxmlformats.org/drawingml/2006/chart" xmlns:r="http://schemas.openxmlformats.org/officeDocument/2006/relationships" r:id="rId1"/>
            </a:graphicData>
          </a:graphic>
        </p:graphicFrame>
        <p:sp>
          <p:nvSpPr>
            <p:cNvPr id="48143" name="TextBox 14"/>
            <p:cNvSpPr txBox="1"/>
            <p:nvPr/>
          </p:nvSpPr>
          <p:spPr>
            <a:xfrm>
              <a:off x="245984" y="1827111"/>
              <a:ext cx="3997004" cy="846563"/>
            </a:xfrm>
            <a:prstGeom prst="rect">
              <a:avLst/>
            </a:prstGeom>
            <a:noFill/>
            <a:ln w="9525">
              <a:noFill/>
            </a:ln>
          </p:spPr>
          <p:txBody>
            <a:bodyPr>
              <a:spAutoFit/>
            </a:bodyPr>
            <a:p>
              <a:pPr lvl="0" algn="ctr" eaLnBrk="1" hangingPunct="1">
                <a:spcBef>
                  <a:spcPct val="20000"/>
                </a:spcBef>
                <a:buFont typeface="Wingdings" panose="05000000000000000000" pitchFamily="2" charset="2"/>
                <a:buNone/>
              </a:pPr>
              <a:r>
                <a:rPr lang="zh-CN" altLang="en-US" sz="1600" b="1" dirty="0">
                  <a:solidFill>
                    <a:srgbClr val="003570"/>
                  </a:solidFill>
                  <a:latin typeface="Arial" panose="020B0604020202020204" pitchFamily="34" charset="0"/>
                  <a:ea typeface="微软雅黑" panose="020B0503020204020204" pitchFamily="34" charset="-122"/>
                </a:rPr>
                <a:t>中国市场需求</a:t>
              </a:r>
              <a:endParaRPr lang="en-US" altLang="zh-CN" sz="1600" b="1" dirty="0">
                <a:solidFill>
                  <a:srgbClr val="003570"/>
                </a:solidFill>
                <a:latin typeface="Arial" panose="020B0604020202020204" pitchFamily="34" charset="0"/>
                <a:ea typeface="微软雅黑" panose="020B0503020204020204" pitchFamily="34" charset="-122"/>
              </a:endParaRPr>
            </a:p>
            <a:p>
              <a:pPr lvl="0" algn="ctr" eaLnBrk="1" hangingPunct="1">
                <a:spcBef>
                  <a:spcPct val="20000"/>
                </a:spcBef>
                <a:buFont typeface="Wingdings" panose="05000000000000000000" pitchFamily="2" charset="2"/>
                <a:buNone/>
              </a:pPr>
              <a:r>
                <a:rPr lang="en-US" altLang="zh-CN" sz="1600" b="1" dirty="0">
                  <a:solidFill>
                    <a:srgbClr val="003570"/>
                  </a:solidFill>
                  <a:latin typeface="Arial" panose="020B0604020202020204" pitchFamily="34" charset="0"/>
                  <a:ea typeface="微软雅黑" panose="020B0503020204020204" pitchFamily="34" charset="-122"/>
                </a:rPr>
                <a:t>Cruise</a:t>
              </a:r>
              <a:r>
                <a:rPr lang="zh-CN" altLang="en-US" sz="1600" b="1" dirty="0">
                  <a:solidFill>
                    <a:srgbClr val="003570"/>
                  </a:solidFill>
                  <a:latin typeface="Arial" panose="020B0604020202020204" pitchFamily="34" charset="0"/>
                  <a:ea typeface="微软雅黑" panose="020B0503020204020204" pitchFamily="34" charset="-122"/>
                </a:rPr>
                <a:t> </a:t>
              </a:r>
              <a:r>
                <a:rPr lang="en-US" altLang="zh-CN" sz="1600" b="1" dirty="0">
                  <a:solidFill>
                    <a:srgbClr val="003570"/>
                  </a:solidFill>
                  <a:latin typeface="Arial" panose="020B0604020202020204" pitchFamily="34" charset="0"/>
                  <a:ea typeface="微软雅黑" panose="020B0503020204020204" pitchFamily="34" charset="-122"/>
                </a:rPr>
                <a:t>passengers</a:t>
              </a:r>
              <a:r>
                <a:rPr lang="zh-CN" altLang="en-US" sz="1600" b="1" dirty="0">
                  <a:solidFill>
                    <a:srgbClr val="003570"/>
                  </a:solidFill>
                  <a:latin typeface="Arial" panose="020B0604020202020204" pitchFamily="34" charset="0"/>
                  <a:ea typeface="微软雅黑" panose="020B0503020204020204" pitchFamily="34" charset="-122"/>
                </a:rPr>
                <a:t> </a:t>
              </a:r>
              <a:r>
                <a:rPr lang="en-US" altLang="zh-CN" sz="1600" b="1" dirty="0">
                  <a:solidFill>
                    <a:srgbClr val="003570"/>
                  </a:solidFill>
                  <a:latin typeface="Arial" panose="020B0604020202020204" pitchFamily="34" charset="0"/>
                  <a:ea typeface="微软雅黑" panose="020B0503020204020204" pitchFamily="34" charset="-122"/>
                </a:rPr>
                <a:t>in</a:t>
              </a:r>
              <a:r>
                <a:rPr lang="zh-CN" altLang="en-US" sz="1600" b="1" dirty="0">
                  <a:solidFill>
                    <a:srgbClr val="003570"/>
                  </a:solidFill>
                  <a:latin typeface="Arial" panose="020B0604020202020204" pitchFamily="34" charset="0"/>
                  <a:ea typeface="微软雅黑" panose="020B0503020204020204" pitchFamily="34" charset="-122"/>
                </a:rPr>
                <a:t> </a:t>
              </a:r>
              <a:r>
                <a:rPr lang="en-US" altLang="zh-CN" sz="1600" b="1" dirty="0">
                  <a:solidFill>
                    <a:srgbClr val="003570"/>
                  </a:solidFill>
                  <a:latin typeface="Arial" panose="020B0604020202020204" pitchFamily="34" charset="0"/>
                  <a:ea typeface="微软雅黑" panose="020B0503020204020204" pitchFamily="34" charset="-122"/>
                </a:rPr>
                <a:t>Chinese</a:t>
              </a:r>
              <a:r>
                <a:rPr lang="zh-CN" altLang="en-US" sz="1600" b="1" dirty="0">
                  <a:solidFill>
                    <a:srgbClr val="003570"/>
                  </a:solidFill>
                  <a:latin typeface="Arial" panose="020B0604020202020204" pitchFamily="34" charset="0"/>
                  <a:ea typeface="微软雅黑" panose="020B0503020204020204" pitchFamily="34" charset="-122"/>
                </a:rPr>
                <a:t> </a:t>
              </a:r>
              <a:r>
                <a:rPr lang="en-US" altLang="zh-CN" sz="1600" b="1" dirty="0">
                  <a:solidFill>
                    <a:srgbClr val="003570"/>
                  </a:solidFill>
                  <a:latin typeface="Arial" panose="020B0604020202020204" pitchFamily="34" charset="0"/>
                  <a:ea typeface="微软雅黑" panose="020B0503020204020204" pitchFamily="34" charset="-122"/>
                </a:rPr>
                <a:t>market</a:t>
              </a:r>
              <a:endParaRPr lang="zh-CN" altLang="en-US" sz="1600" b="1" dirty="0">
                <a:solidFill>
                  <a:srgbClr val="003570"/>
                </a:solidFill>
                <a:latin typeface="Arial" panose="020B0604020202020204" pitchFamily="34" charset="0"/>
                <a:ea typeface="微软雅黑" panose="020B0503020204020204" pitchFamily="34" charset="-122"/>
              </a:endParaRPr>
            </a:p>
            <a:p>
              <a:pPr lvl="0" algn="ctr" eaLnBrk="1" hangingPunct="1">
                <a:spcBef>
                  <a:spcPct val="20000"/>
                </a:spcBef>
                <a:buFont typeface="Wingdings" panose="05000000000000000000" pitchFamily="2" charset="2"/>
                <a:buNone/>
              </a:pPr>
              <a:r>
                <a:rPr lang="en-US" altLang="zh-CN" sz="1400" dirty="0">
                  <a:solidFill>
                    <a:srgbClr val="FF6600"/>
                  </a:solidFill>
                  <a:latin typeface="Arial" panose="020B0604020202020204" pitchFamily="34" charset="0"/>
                  <a:ea typeface="微软雅黑" panose="020B0503020204020204" pitchFamily="34" charset="-122"/>
                </a:rPr>
                <a:t>(2011~2015)</a:t>
              </a:r>
              <a:r>
                <a:rPr lang="zh-CN" altLang="en-US" sz="1400" dirty="0">
                  <a:solidFill>
                    <a:srgbClr val="FF6600"/>
                  </a:solidFill>
                  <a:latin typeface="Arial" panose="020B0604020202020204" pitchFamily="34" charset="0"/>
                  <a:ea typeface="微软雅黑" panose="020B0503020204020204" pitchFamily="34" charset="-122"/>
                </a:rPr>
                <a:t> </a:t>
              </a:r>
              <a:endParaRPr lang="zh-CN" altLang="zh-CN" sz="1400" dirty="0">
                <a:solidFill>
                  <a:srgbClr val="FF6600"/>
                </a:solidFill>
                <a:latin typeface="Arial" panose="020B0604020202020204" pitchFamily="34" charset="0"/>
                <a:ea typeface="微软雅黑" panose="020B0503020204020204" pitchFamily="34" charset="-122"/>
              </a:endParaRPr>
            </a:p>
          </p:txBody>
        </p:sp>
      </p:grpSp>
      <p:sp>
        <p:nvSpPr>
          <p:cNvPr id="48139" name="文本框 32"/>
          <p:cNvSpPr txBox="1"/>
          <p:nvPr/>
        </p:nvSpPr>
        <p:spPr>
          <a:xfrm>
            <a:off x="4591050" y="1436688"/>
            <a:ext cx="4237038" cy="368300"/>
          </a:xfrm>
          <a:prstGeom prst="rect">
            <a:avLst/>
          </a:prstGeom>
          <a:noFill/>
          <a:ln w="9525">
            <a:noFill/>
          </a:ln>
        </p:spPr>
        <p:txBody>
          <a:bodyPr>
            <a:spAutoFit/>
          </a:bodyPr>
          <a:p>
            <a:pPr marL="285750" lvl="0" indent="-285750" eaLnBrk="1" hangingPunct="1">
              <a:buClr>
                <a:srgbClr val="E46C0A"/>
              </a:buClr>
              <a:buFont typeface="Wingdings" panose="05000000000000000000" pitchFamily="2" charset="2"/>
              <a:buChar char="l"/>
            </a:pPr>
            <a:r>
              <a:rPr lang="en-US" altLang="zh-CN" b="1" dirty="0">
                <a:solidFill>
                  <a:srgbClr val="003C7E"/>
                </a:solidFill>
                <a:latin typeface="Arial" panose="020B0604020202020204" pitchFamily="34" charset="0"/>
                <a:ea typeface="微软雅黑" panose="020B0503020204020204" pitchFamily="34" charset="-122"/>
              </a:rPr>
              <a:t>2015</a:t>
            </a:r>
            <a:r>
              <a:rPr lang="zh-CN" altLang="en-US" b="1" dirty="0">
                <a:solidFill>
                  <a:srgbClr val="003C7E"/>
                </a:solidFill>
                <a:latin typeface="Arial" panose="020B0604020202020204" pitchFamily="34" charset="0"/>
                <a:ea typeface="微软雅黑" panose="020B0503020204020204" pitchFamily="34" charset="-122"/>
              </a:rPr>
              <a:t>年中国市场  </a:t>
            </a:r>
            <a:r>
              <a:rPr lang="en-US" altLang="zh-CN" b="1" dirty="0">
                <a:solidFill>
                  <a:srgbClr val="003C7E"/>
                </a:solidFill>
                <a:latin typeface="Arial" panose="020B0604020202020204" pitchFamily="34" charset="0"/>
                <a:ea typeface="微软雅黑" panose="020B0503020204020204" pitchFamily="34" charset="-122"/>
              </a:rPr>
              <a:t>Market in</a:t>
            </a:r>
            <a:r>
              <a:rPr lang="zh-CN" altLang="en-US" b="1" dirty="0">
                <a:solidFill>
                  <a:srgbClr val="003C7E"/>
                </a:solidFill>
                <a:latin typeface="Arial" panose="020B0604020202020204" pitchFamily="34" charset="0"/>
                <a:ea typeface="微软雅黑" panose="020B0503020204020204" pitchFamily="34" charset="-122"/>
              </a:rPr>
              <a:t> </a:t>
            </a:r>
            <a:r>
              <a:rPr lang="en-US" altLang="zh-CN" b="1" dirty="0">
                <a:solidFill>
                  <a:srgbClr val="003C7E"/>
                </a:solidFill>
                <a:latin typeface="Arial" panose="020B0604020202020204" pitchFamily="34" charset="0"/>
                <a:ea typeface="微软雅黑" panose="020B0503020204020204" pitchFamily="34" charset="-122"/>
              </a:rPr>
              <a:t>2015</a:t>
            </a:r>
            <a:endParaRPr lang="en-US" altLang="zh-CN" b="1" dirty="0">
              <a:solidFill>
                <a:srgbClr val="003C7E"/>
              </a:solidFill>
              <a:latin typeface="Arial" panose="020B0604020202020204" pitchFamily="34" charset="0"/>
              <a:ea typeface="微软雅黑" panose="020B0503020204020204" pitchFamily="34" charset="-122"/>
            </a:endParaRPr>
          </a:p>
        </p:txBody>
      </p:sp>
      <p:sp>
        <p:nvSpPr>
          <p:cNvPr id="48140" name="文本框 33"/>
          <p:cNvSpPr txBox="1"/>
          <p:nvPr/>
        </p:nvSpPr>
        <p:spPr>
          <a:xfrm>
            <a:off x="4572000" y="2762250"/>
            <a:ext cx="4270375" cy="368300"/>
          </a:xfrm>
          <a:prstGeom prst="rect">
            <a:avLst/>
          </a:prstGeom>
          <a:noFill/>
          <a:ln w="9525">
            <a:noFill/>
          </a:ln>
        </p:spPr>
        <p:txBody>
          <a:bodyPr>
            <a:spAutoFit/>
          </a:bodyPr>
          <a:p>
            <a:pPr marL="285750" lvl="0" indent="-285750" eaLnBrk="1" hangingPunct="1">
              <a:buClr>
                <a:srgbClr val="E46C0A"/>
              </a:buClr>
              <a:buFont typeface="Wingdings" panose="05000000000000000000" pitchFamily="2" charset="2"/>
              <a:buChar char="l"/>
            </a:pPr>
            <a:r>
              <a:rPr lang="zh-CN" altLang="en-US" b="1" dirty="0">
                <a:solidFill>
                  <a:srgbClr val="003C7E"/>
                </a:solidFill>
                <a:latin typeface="Arial" panose="020B0604020202020204" pitchFamily="34" charset="0"/>
                <a:ea typeface="微软雅黑" panose="020B0503020204020204" pitchFamily="34" charset="-122"/>
              </a:rPr>
              <a:t>市场预期  </a:t>
            </a:r>
            <a:r>
              <a:rPr lang="en-US" altLang="zh-CN" b="1" dirty="0">
                <a:solidFill>
                  <a:srgbClr val="003C7E"/>
                </a:solidFill>
                <a:latin typeface="Arial" panose="020B0604020202020204" pitchFamily="34" charset="0"/>
                <a:ea typeface="微软雅黑" panose="020B0503020204020204" pitchFamily="34" charset="-122"/>
              </a:rPr>
              <a:t>Market expectation</a:t>
            </a:r>
            <a:endParaRPr lang="en-US" altLang="zh-CN" b="1" dirty="0">
              <a:solidFill>
                <a:srgbClr val="003C7E"/>
              </a:solidFill>
              <a:latin typeface="Arial" panose="020B0604020202020204" pitchFamily="34" charset="0"/>
              <a:ea typeface="微软雅黑" panose="020B0503020204020204" pitchFamily="34" charset="-122"/>
            </a:endParaRPr>
          </a:p>
        </p:txBody>
      </p:sp>
      <p:sp>
        <p:nvSpPr>
          <p:cNvPr id="48141" name="文本框 34"/>
          <p:cNvSpPr txBox="1"/>
          <p:nvPr/>
        </p:nvSpPr>
        <p:spPr>
          <a:xfrm>
            <a:off x="4565650" y="4876800"/>
            <a:ext cx="4244975" cy="368300"/>
          </a:xfrm>
          <a:prstGeom prst="rect">
            <a:avLst/>
          </a:prstGeom>
          <a:noFill/>
          <a:ln w="9525">
            <a:noFill/>
          </a:ln>
        </p:spPr>
        <p:txBody>
          <a:bodyPr>
            <a:spAutoFit/>
          </a:bodyPr>
          <a:p>
            <a:pPr marL="285750" lvl="0" indent="-285750" eaLnBrk="1" hangingPunct="1">
              <a:buClr>
                <a:srgbClr val="E46C0A"/>
              </a:buClr>
              <a:buFont typeface="Wingdings" panose="05000000000000000000" pitchFamily="2" charset="2"/>
              <a:buChar char="l"/>
            </a:pPr>
            <a:r>
              <a:rPr lang="zh-CN" altLang="en-US" b="1" dirty="0">
                <a:solidFill>
                  <a:srgbClr val="003C7E"/>
                </a:solidFill>
                <a:latin typeface="Arial" panose="020B0604020202020204" pitchFamily="34" charset="0"/>
                <a:ea typeface="微软雅黑" panose="020B0503020204020204" pitchFamily="34" charset="-122"/>
              </a:rPr>
              <a:t>市场需求  </a:t>
            </a:r>
            <a:r>
              <a:rPr lang="en-US" altLang="zh-CN" b="1" dirty="0">
                <a:solidFill>
                  <a:srgbClr val="003C7E"/>
                </a:solidFill>
                <a:latin typeface="Arial" panose="020B0604020202020204" pitchFamily="34" charset="0"/>
                <a:ea typeface="微软雅黑" panose="020B0503020204020204" pitchFamily="34" charset="-122"/>
              </a:rPr>
              <a:t>Market demand</a:t>
            </a:r>
            <a:endParaRPr lang="en-US" altLang="zh-CN" b="1" dirty="0">
              <a:solidFill>
                <a:srgbClr val="003C7E"/>
              </a:solidFill>
              <a:latin typeface="Arial" panose="020B0604020202020204" pitchFamily="34" charset="0"/>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9155" name="矩形 3"/>
          <p:cNvSpPr/>
          <p:nvPr/>
        </p:nvSpPr>
        <p:spPr>
          <a:xfrm>
            <a:off x="476250" y="315913"/>
            <a:ext cx="4270375"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为何要进军豪华邮轮产业</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Market Development Demand</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49157"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3</a:t>
            </a:r>
            <a:endParaRPr lang="zh-CN" altLang="en-US" b="1" dirty="0">
              <a:solidFill>
                <a:srgbClr val="003C7E"/>
              </a:solidFill>
              <a:latin typeface="Arial" panose="020B0604020202020204" pitchFamily="34" charset="0"/>
              <a:ea typeface="宋体" panose="02010600030101010101" pitchFamily="2" charset="-122"/>
            </a:endParaRPr>
          </a:p>
        </p:txBody>
      </p:sp>
      <p:sp>
        <p:nvSpPr>
          <p:cNvPr id="49158"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3.2</a:t>
            </a:r>
            <a:r>
              <a:rPr lang="zh-CN" altLang="en-US" sz="2000" b="1" dirty="0">
                <a:solidFill>
                  <a:srgbClr val="003C7E"/>
                </a:solidFill>
                <a:latin typeface="Arial" panose="020B0604020202020204" pitchFamily="34" charset="0"/>
                <a:ea typeface="微软雅黑" panose="020B0503020204020204" pitchFamily="34" charset="-122"/>
              </a:rPr>
              <a:t> 符合国家战略发展  </a:t>
            </a:r>
            <a:r>
              <a:rPr lang="en-US" altLang="zh-CN" sz="2000" b="1" dirty="0">
                <a:solidFill>
                  <a:srgbClr val="003C7E"/>
                </a:solidFill>
                <a:latin typeface="Arial" panose="020B0604020202020204" pitchFamily="34" charset="0"/>
                <a:ea typeface="微软雅黑" panose="020B0503020204020204" pitchFamily="34" charset="-122"/>
              </a:rPr>
              <a:t>National Strategy</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49159" name="矩形 29"/>
          <p:cNvSpPr/>
          <p:nvPr/>
        </p:nvSpPr>
        <p:spPr>
          <a:xfrm>
            <a:off x="217488" y="1458913"/>
            <a:ext cx="8723312" cy="4600575"/>
          </a:xfrm>
          <a:prstGeom prst="rect">
            <a:avLst/>
          </a:prstGeom>
          <a:noFill/>
          <a:ln w="9525">
            <a:noFill/>
          </a:ln>
        </p:spPr>
        <p:txBody>
          <a:bodyPr>
            <a:spAutoFit/>
          </a:bodyPr>
          <a:p>
            <a:pPr lvl="0" algn="just" eaLnBrk="1" hangingPunct="1">
              <a:lnSpc>
                <a:spcPct val="150000"/>
              </a:lnSpc>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rPr>
              <a:t>实现大型邮轮在中国的自主设计建造：</a:t>
            </a:r>
            <a:endParaRPr lang="en-US" altLang="zh-CN" dirty="0">
              <a:latin typeface="微软雅黑" panose="020B0503020204020204" pitchFamily="34" charset="-122"/>
              <a:ea typeface="微软雅黑" panose="020B0503020204020204" pitchFamily="34" charset="-122"/>
            </a:endParaRPr>
          </a:p>
          <a:p>
            <a:pPr lvl="0" algn="just" eaLnBrk="1" hangingPunct="1">
              <a:lnSpc>
                <a:spcPct val="150000"/>
              </a:lnSpc>
              <a:spcAft>
                <a:spcPts val="600"/>
              </a:spcAft>
              <a:buFont typeface="Wingdings" panose="05000000000000000000" pitchFamily="2" charset="2"/>
              <a:buNone/>
            </a:pPr>
            <a:r>
              <a:rPr lang="en-US" altLang="zh-CN" sz="1400" dirty="0">
                <a:latin typeface="Arial" panose="020B0604020202020204" pitchFamily="34" charset="0"/>
                <a:ea typeface="微软雅黑" panose="020B0503020204020204" pitchFamily="34" charset="-122"/>
              </a:rPr>
              <a:t>The realization of Chinese independent design and construction of cruise ship highly in accordance with</a:t>
            </a:r>
            <a:endParaRPr lang="en-US" altLang="zh-CN" dirty="0">
              <a:latin typeface="微软雅黑" panose="020B0503020204020204" pitchFamily="34" charset="-122"/>
              <a:ea typeface="微软雅黑" panose="020B0503020204020204" pitchFamily="34" charset="-122"/>
            </a:endParaRPr>
          </a:p>
          <a:p>
            <a:pPr lvl="0" algn="just" eaLnBrk="1" hangingPunct="1">
              <a:lnSpc>
                <a:spcPct val="150000"/>
              </a:lnSpc>
              <a:buClr>
                <a:srgbClr val="E46C0A"/>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与</a:t>
            </a:r>
            <a:r>
              <a:rPr lang="zh-CN" altLang="en-US" b="1" dirty="0">
                <a:solidFill>
                  <a:srgbClr val="E46C0A"/>
                </a:solidFill>
                <a:latin typeface="微软雅黑" panose="020B0503020204020204" pitchFamily="34" charset="-122"/>
                <a:ea typeface="微软雅黑" panose="020B0503020204020204" pitchFamily="34" charset="-122"/>
              </a:rPr>
              <a:t>中国制造</a:t>
            </a:r>
            <a:r>
              <a:rPr lang="en-US" altLang="zh-CN" b="1" dirty="0">
                <a:solidFill>
                  <a:srgbClr val="E46C0A"/>
                </a:solidFill>
                <a:latin typeface="Arial" panose="020B0604020202020204" pitchFamily="34" charset="0"/>
                <a:ea typeface="微软雅黑" panose="020B0503020204020204" pitchFamily="34" charset="-122"/>
              </a:rPr>
              <a:t>2025</a:t>
            </a:r>
            <a:r>
              <a:rPr lang="zh-CN" altLang="en-US" b="1" dirty="0">
                <a:solidFill>
                  <a:srgbClr val="E46C0A"/>
                </a:solidFill>
                <a:latin typeface="微软雅黑" panose="020B0503020204020204" pitchFamily="34" charset="-122"/>
                <a:ea typeface="微软雅黑" panose="020B0503020204020204" pitchFamily="34" charset="-122"/>
              </a:rPr>
              <a:t>的目标</a:t>
            </a:r>
            <a:r>
              <a:rPr lang="zh-CN" altLang="en-US" dirty="0">
                <a:latin typeface="微软雅黑" panose="020B0503020204020204" pitchFamily="34" charset="-122"/>
                <a:ea typeface="微软雅黑" panose="020B0503020204020204" pitchFamily="34" charset="-122"/>
              </a:rPr>
              <a:t>高度契合；</a:t>
            </a:r>
            <a:endParaRPr lang="en-US" altLang="zh-CN" dirty="0">
              <a:latin typeface="微软雅黑" panose="020B0503020204020204" pitchFamily="34" charset="-122"/>
              <a:ea typeface="微软雅黑" panose="020B0503020204020204" pitchFamily="34" charset="-122"/>
            </a:endParaRPr>
          </a:p>
          <a:p>
            <a:pPr lvl="0" algn="just" eaLnBrk="1" hangingPunct="1">
              <a:lnSpc>
                <a:spcPct val="150000"/>
              </a:lnSpc>
              <a:buFont typeface="Wingdings" panose="05000000000000000000" pitchFamily="2" charset="2"/>
              <a:buNone/>
            </a:pPr>
            <a:r>
              <a:rPr lang="en-US" altLang="zh-CN" sz="1400" dirty="0">
                <a:latin typeface="Arial" panose="020B0604020202020204" pitchFamily="34" charset="0"/>
                <a:ea typeface="微软雅黑" panose="020B0503020204020204" pitchFamily="34" charset="-122"/>
              </a:rPr>
              <a:t>the target of the "Made in China 2025" plan,</a:t>
            </a:r>
            <a:endParaRPr lang="en-US" altLang="zh-CN" sz="1400" dirty="0">
              <a:latin typeface="Arial" panose="020B0604020202020204" pitchFamily="34" charset="0"/>
              <a:ea typeface="微软雅黑" panose="020B0503020204020204" pitchFamily="34" charset="-122"/>
            </a:endParaRPr>
          </a:p>
          <a:p>
            <a:pPr lvl="0" algn="just" eaLnBrk="1" hangingPunct="1">
              <a:lnSpc>
                <a:spcPct val="150000"/>
              </a:lnSpc>
              <a:buClr>
                <a:srgbClr val="E46C0A"/>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与</a:t>
            </a:r>
            <a:r>
              <a:rPr lang="zh-CN" altLang="en-US" b="1" dirty="0">
                <a:solidFill>
                  <a:srgbClr val="E46C0A"/>
                </a:solidFill>
                <a:latin typeface="微软雅黑" panose="020B0503020204020204" pitchFamily="34" charset="-122"/>
                <a:ea typeface="微软雅黑" panose="020B0503020204020204" pitchFamily="34" charset="-122"/>
              </a:rPr>
              <a:t>国家海洋战略的要求</a:t>
            </a:r>
            <a:r>
              <a:rPr lang="zh-CN" altLang="en-US" dirty="0">
                <a:latin typeface="微软雅黑" panose="020B0503020204020204" pitchFamily="34" charset="-122"/>
                <a:ea typeface="微软雅黑" panose="020B0503020204020204" pitchFamily="34" charset="-122"/>
              </a:rPr>
              <a:t>高度契合；</a:t>
            </a:r>
            <a:endParaRPr lang="en-US" altLang="zh-CN" dirty="0">
              <a:latin typeface="微软雅黑" panose="020B0503020204020204" pitchFamily="34" charset="-122"/>
              <a:ea typeface="微软雅黑" panose="020B0503020204020204" pitchFamily="34" charset="-122"/>
            </a:endParaRPr>
          </a:p>
          <a:p>
            <a:pPr lvl="0" algn="just" eaLnBrk="1" hangingPunct="1">
              <a:lnSpc>
                <a:spcPct val="150000"/>
              </a:lnSpc>
              <a:buFont typeface="Wingdings" panose="05000000000000000000" pitchFamily="2" charset="2"/>
              <a:buNone/>
            </a:pPr>
            <a:r>
              <a:rPr lang="en-US" altLang="zh-CN" sz="1400" dirty="0">
                <a:latin typeface="Arial" panose="020B0604020202020204" pitchFamily="34" charset="0"/>
                <a:ea typeface="微软雅黑" panose="020B0503020204020204" pitchFamily="34" charset="-122"/>
              </a:rPr>
              <a:t>the target of China's marine strategic objectives,</a:t>
            </a:r>
            <a:endParaRPr lang="en-US" altLang="zh-CN" sz="1400" dirty="0">
              <a:latin typeface="Arial" panose="020B0604020202020204" pitchFamily="34" charset="0"/>
              <a:ea typeface="微软雅黑" panose="020B0503020204020204" pitchFamily="34" charset="-122"/>
            </a:endParaRPr>
          </a:p>
          <a:p>
            <a:pPr lvl="0" algn="just" eaLnBrk="1" hangingPunct="1">
              <a:lnSpc>
                <a:spcPct val="150000"/>
              </a:lnSpc>
              <a:buClr>
                <a:srgbClr val="E46C0A"/>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与</a:t>
            </a:r>
            <a:r>
              <a:rPr lang="zh-CN" altLang="en-US" b="1" dirty="0">
                <a:solidFill>
                  <a:srgbClr val="E46C0A"/>
                </a:solidFill>
                <a:latin typeface="微软雅黑" panose="020B0503020204020204" pitchFamily="34" charset="-122"/>
                <a:ea typeface="微软雅黑" panose="020B0503020204020204" pitchFamily="34" charset="-122"/>
              </a:rPr>
              <a:t>船舶工业供给侧结构性改革的方向</a:t>
            </a:r>
            <a:r>
              <a:rPr lang="zh-CN" altLang="en-US" dirty="0">
                <a:latin typeface="微软雅黑" panose="020B0503020204020204" pitchFamily="34" charset="-122"/>
                <a:ea typeface="微软雅黑" panose="020B0503020204020204" pitchFamily="34" charset="-122"/>
              </a:rPr>
              <a:t>高度契合；</a:t>
            </a:r>
            <a:endParaRPr lang="en-US" altLang="zh-CN" dirty="0">
              <a:latin typeface="微软雅黑" panose="020B0503020204020204" pitchFamily="34" charset="-122"/>
              <a:ea typeface="微软雅黑" panose="020B0503020204020204" pitchFamily="34" charset="-122"/>
            </a:endParaRPr>
          </a:p>
          <a:p>
            <a:pPr lvl="0" algn="just" eaLnBrk="1" hangingPunct="1">
              <a:lnSpc>
                <a:spcPct val="150000"/>
              </a:lnSpc>
              <a:buFont typeface="Wingdings" panose="05000000000000000000" pitchFamily="2" charset="2"/>
              <a:buNone/>
            </a:pPr>
            <a:r>
              <a:rPr lang="en-US" altLang="zh-CN" sz="1400" dirty="0">
                <a:latin typeface="Arial" panose="020B0604020202020204" pitchFamily="34" charset="0"/>
                <a:ea typeface="微软雅黑" panose="020B0503020204020204" pitchFamily="34" charset="-122"/>
              </a:rPr>
              <a:t>the reformation of shipbuilding industry supply chin,</a:t>
            </a:r>
            <a:endParaRPr lang="en-US" altLang="zh-CN" sz="1400" dirty="0">
              <a:latin typeface="Arial" panose="020B0604020202020204" pitchFamily="34" charset="0"/>
              <a:ea typeface="微软雅黑" panose="020B0503020204020204" pitchFamily="34" charset="-122"/>
            </a:endParaRPr>
          </a:p>
          <a:p>
            <a:pPr lvl="0" algn="just" eaLnBrk="1" hangingPunct="1">
              <a:lnSpc>
                <a:spcPct val="150000"/>
              </a:lnSpc>
              <a:buClr>
                <a:srgbClr val="E46C0A"/>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与</a:t>
            </a:r>
            <a:r>
              <a:rPr lang="zh-CN" altLang="en-US" b="1" dirty="0">
                <a:solidFill>
                  <a:srgbClr val="E46C0A"/>
                </a:solidFill>
                <a:latin typeface="微软雅黑" panose="020B0503020204020204" pitchFamily="34" charset="-122"/>
                <a:ea typeface="微软雅黑" panose="020B0503020204020204" pitchFamily="34" charset="-122"/>
              </a:rPr>
              <a:t>推动船舶工业转型升级上台阶的愿景</a:t>
            </a:r>
            <a:r>
              <a:rPr lang="zh-CN" altLang="en-US" dirty="0">
                <a:latin typeface="微软雅黑" panose="020B0503020204020204" pitchFamily="34" charset="-122"/>
                <a:ea typeface="微软雅黑" panose="020B0503020204020204" pitchFamily="34" charset="-122"/>
              </a:rPr>
              <a:t>高度契合；</a:t>
            </a:r>
            <a:endParaRPr lang="en-US" altLang="zh-CN" dirty="0">
              <a:latin typeface="微软雅黑" panose="020B0503020204020204" pitchFamily="34" charset="-122"/>
              <a:ea typeface="微软雅黑" panose="020B0503020204020204" pitchFamily="34" charset="-122"/>
            </a:endParaRPr>
          </a:p>
          <a:p>
            <a:pPr lvl="0" algn="just" eaLnBrk="1" hangingPunct="1">
              <a:lnSpc>
                <a:spcPct val="150000"/>
              </a:lnSpc>
              <a:buFont typeface="Wingdings" panose="05000000000000000000" pitchFamily="2" charset="2"/>
              <a:buNone/>
            </a:pPr>
            <a:r>
              <a:rPr lang="en-US" altLang="zh-CN" sz="1400" dirty="0">
                <a:latin typeface="Arial" panose="020B0604020202020204" pitchFamily="34" charset="0"/>
                <a:ea typeface="微软雅黑" panose="020B0503020204020204" pitchFamily="34" charset="-122"/>
              </a:rPr>
              <a:t>the reform directions</a:t>
            </a:r>
            <a:r>
              <a:rPr lang="zh-CN" altLang="en-US" sz="1400" dirty="0">
                <a:latin typeface="Arial" panose="020B0604020202020204" pitchFamily="34" charset="0"/>
                <a:ea typeface="微软雅黑" panose="020B0503020204020204" pitchFamily="34" charset="-122"/>
              </a:rPr>
              <a:t>，</a:t>
            </a:r>
            <a:r>
              <a:rPr lang="en-US" altLang="zh-CN" sz="1400" dirty="0">
                <a:latin typeface="Arial" panose="020B0604020202020204" pitchFamily="34" charset="0"/>
                <a:ea typeface="微软雅黑" panose="020B0503020204020204" pitchFamily="34" charset="-122"/>
              </a:rPr>
              <a:t>transformation and upgrading of China‘s shipbuilding industry,</a:t>
            </a:r>
            <a:endParaRPr lang="en-US" altLang="zh-CN" sz="1400" dirty="0">
              <a:latin typeface="Arial" panose="020B0604020202020204" pitchFamily="34" charset="0"/>
              <a:ea typeface="微软雅黑" panose="020B0503020204020204" pitchFamily="34" charset="-122"/>
            </a:endParaRPr>
          </a:p>
          <a:p>
            <a:pPr lvl="0" algn="just" eaLnBrk="1" hangingPunct="1">
              <a:lnSpc>
                <a:spcPct val="150000"/>
              </a:lnSpc>
              <a:buClr>
                <a:srgbClr val="E46C0A"/>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与</a:t>
            </a:r>
            <a:r>
              <a:rPr lang="zh-CN" altLang="en-US" b="1" dirty="0">
                <a:solidFill>
                  <a:srgbClr val="E46C0A"/>
                </a:solidFill>
                <a:latin typeface="微软雅黑" panose="020B0503020204020204" pitchFamily="34" charset="-122"/>
                <a:ea typeface="微软雅黑" panose="020B0503020204020204" pitchFamily="34" charset="-122"/>
              </a:rPr>
              <a:t>助力中国经济发展的要求</a:t>
            </a:r>
            <a:r>
              <a:rPr lang="zh-CN" altLang="en-US" dirty="0">
                <a:latin typeface="微软雅黑" panose="020B0503020204020204" pitchFamily="34" charset="-122"/>
                <a:ea typeface="微软雅黑" panose="020B0503020204020204" pitchFamily="34" charset="-122"/>
              </a:rPr>
              <a:t>高度契合。</a:t>
            </a:r>
            <a:endParaRPr lang="en-US" altLang="zh-CN" dirty="0">
              <a:latin typeface="微软雅黑" panose="020B0503020204020204" pitchFamily="34" charset="-122"/>
              <a:ea typeface="微软雅黑" panose="020B0503020204020204" pitchFamily="34" charset="-122"/>
            </a:endParaRPr>
          </a:p>
          <a:p>
            <a:pPr lvl="0" algn="just" eaLnBrk="1" hangingPunct="1">
              <a:lnSpc>
                <a:spcPct val="150000"/>
              </a:lnSpc>
              <a:buFont typeface="Wingdings" panose="05000000000000000000" pitchFamily="2" charset="2"/>
              <a:buNone/>
            </a:pPr>
            <a:r>
              <a:rPr lang="en-US" altLang="zh-CN" sz="1400" dirty="0">
                <a:latin typeface="Arial" panose="020B0604020202020204" pitchFamily="34" charset="0"/>
                <a:ea typeface="微软雅黑" panose="020B0503020204020204" pitchFamily="34" charset="-122"/>
              </a:rPr>
              <a:t>the demand of promoting Chinese economy develop.</a:t>
            </a:r>
            <a:endParaRPr lang="zh-CN" altLang="en-US" sz="1400" dirty="0">
              <a:latin typeface="Arial" panose="020B0604020202020204" pitchFamily="34" charset="0"/>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0179" name="矩形 3"/>
          <p:cNvSpPr/>
          <p:nvPr/>
        </p:nvSpPr>
        <p:spPr>
          <a:xfrm>
            <a:off x="476250" y="315913"/>
            <a:ext cx="4270375"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为何要进军豪华邮轮产业</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Market Development Demand</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50181"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3</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0182"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3.3</a:t>
            </a:r>
            <a:r>
              <a:rPr lang="zh-CN" altLang="en-US" sz="2000" b="1" dirty="0">
                <a:solidFill>
                  <a:srgbClr val="003C7E"/>
                </a:solidFill>
                <a:latin typeface="Arial" panose="020B0604020202020204" pitchFamily="34" charset="0"/>
                <a:ea typeface="微软雅黑" panose="020B0503020204020204" pitchFamily="34" charset="-122"/>
              </a:rPr>
              <a:t> 公司结构转型升级  </a:t>
            </a:r>
            <a:r>
              <a:rPr lang="en-US" altLang="zh-CN" sz="2000" b="1" dirty="0">
                <a:solidFill>
                  <a:srgbClr val="003C7E"/>
                </a:solidFill>
                <a:latin typeface="Arial" panose="020B0604020202020204" pitchFamily="34" charset="0"/>
                <a:ea typeface="微软雅黑" panose="020B0503020204020204" pitchFamily="34" charset="-122"/>
              </a:rPr>
              <a:t>Structural transformation and upgrading</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50183" name="Rectangle 1"/>
          <p:cNvSpPr/>
          <p:nvPr/>
        </p:nvSpPr>
        <p:spPr>
          <a:xfrm>
            <a:off x="215900" y="1481138"/>
            <a:ext cx="8724900" cy="417512"/>
          </a:xfrm>
          <a:prstGeom prst="rect">
            <a:avLst/>
          </a:prstGeom>
          <a:noFill/>
          <a:ln w="9525">
            <a:noFill/>
          </a:ln>
          <a:effectLst>
            <a:prstShdw prst="shdw13" dist="53882" dir="13499999">
              <a:schemeClr val="bg2">
                <a:alpha val="50000"/>
              </a:schemeClr>
            </a:prstShdw>
          </a:effectLst>
        </p:spPr>
        <p:txBody>
          <a:bodyPr anchor="ctr">
            <a:spAutoFit/>
          </a:bodyPr>
          <a:p>
            <a:pPr marL="342900" lvl="2" indent="-342900">
              <a:lnSpc>
                <a:spcPct val="150000"/>
              </a:lnSpc>
              <a:spcBef>
                <a:spcPts val="600"/>
              </a:spcBef>
              <a:buClr>
                <a:srgbClr val="E46C0A"/>
              </a:buClr>
              <a:buFont typeface="Wingdings" panose="05000000000000000000" pitchFamily="2" charset="2"/>
              <a:buChar char="l"/>
            </a:pPr>
            <a:r>
              <a:rPr lang="zh-CN" altLang="en-US" sz="1600" b="1" dirty="0">
                <a:solidFill>
                  <a:srgbClr val="003C7E"/>
                </a:solidFill>
                <a:latin typeface="微软雅黑" panose="020B0503020204020204" pitchFamily="34" charset="-122"/>
                <a:ea typeface="微软雅黑" panose="020B0503020204020204" pitchFamily="34" charset="-122"/>
              </a:rPr>
              <a:t>应对经济周期、颠覆性新技术对传统商船市场的挑战 </a:t>
            </a:r>
            <a:r>
              <a:rPr lang="en-US" altLang="zh-CN" sz="1600" b="1" dirty="0">
                <a:solidFill>
                  <a:srgbClr val="003C7E"/>
                </a:solidFill>
                <a:latin typeface="微软雅黑" panose="020B0503020204020204" pitchFamily="34" charset="-122"/>
                <a:ea typeface="微软雅黑" panose="020B0503020204020204" pitchFamily="34" charset="-122"/>
              </a:rPr>
              <a:t>-</a:t>
            </a:r>
            <a:r>
              <a:rPr lang="zh-CN" altLang="en-US" sz="1600" b="1" dirty="0">
                <a:solidFill>
                  <a:srgbClr val="003C7E"/>
                </a:solidFill>
                <a:latin typeface="微软雅黑" panose="020B0503020204020204" pitchFamily="34" charset="-122"/>
                <a:ea typeface="微软雅黑" panose="020B0503020204020204" pitchFamily="34" charset="-122"/>
              </a:rPr>
              <a:t> </a:t>
            </a:r>
            <a:r>
              <a:rPr lang="en-US" altLang="zh-CN" sz="1600" b="1" dirty="0">
                <a:solidFill>
                  <a:srgbClr val="003C7E"/>
                </a:solidFill>
                <a:latin typeface="Arial" panose="020B0604020202020204" pitchFamily="34" charset="0"/>
                <a:ea typeface="微软雅黑" panose="020B0503020204020204" pitchFamily="34" charset="-122"/>
              </a:rPr>
              <a:t>Challenge Of New Technology</a:t>
            </a:r>
            <a:r>
              <a:rPr lang="zh-CN" altLang="en-US" sz="1600" b="1" dirty="0">
                <a:solidFill>
                  <a:srgbClr val="003C7E"/>
                </a:solidFill>
                <a:latin typeface="Arial" panose="020B0604020202020204" pitchFamily="34" charset="0"/>
                <a:ea typeface="微软雅黑" panose="020B0503020204020204" pitchFamily="34" charset="-122"/>
              </a:rPr>
              <a:t> </a:t>
            </a:r>
            <a:endParaRPr lang="en-US" altLang="zh-CN" sz="1600" b="1" dirty="0">
              <a:solidFill>
                <a:srgbClr val="003C7E"/>
              </a:solidFill>
              <a:latin typeface="Arial" panose="020B0604020202020204" pitchFamily="34" charset="0"/>
              <a:ea typeface="微软雅黑" panose="020B0503020204020204" pitchFamily="34" charset="-122"/>
            </a:endParaRPr>
          </a:p>
        </p:txBody>
      </p:sp>
      <p:sp>
        <p:nvSpPr>
          <p:cNvPr id="50184" name="TextBox 21"/>
          <p:cNvSpPr txBox="1"/>
          <p:nvPr/>
        </p:nvSpPr>
        <p:spPr>
          <a:xfrm>
            <a:off x="215900" y="1898650"/>
            <a:ext cx="8715375" cy="1246188"/>
          </a:xfrm>
          <a:prstGeom prst="rect">
            <a:avLst/>
          </a:prstGeom>
          <a:noFill/>
          <a:ln w="9525">
            <a:noFill/>
          </a:ln>
        </p:spPr>
        <p:txBody>
          <a:bodyPr>
            <a:spAutoFit/>
          </a:bodyPr>
          <a:p>
            <a:pPr marL="368300" lvl="3" indent="0" algn="just">
              <a:lnSpc>
                <a:spcPct val="150000"/>
              </a:lnSpc>
              <a:spcAft>
                <a:spcPts val="600"/>
              </a:spcAft>
            </a:pPr>
            <a:r>
              <a:rPr lang="zh-CN" altLang="en-US" sz="1400" dirty="0">
                <a:solidFill>
                  <a:schemeClr val="tx2"/>
                </a:solidFill>
                <a:latin typeface="微软雅黑" panose="020B0503020204020204" pitchFamily="34" charset="-122"/>
                <a:ea typeface="微软雅黑" panose="020B0503020204020204" pitchFamily="34" charset="-122"/>
              </a:rPr>
              <a:t>从短期看，传统商船市场受到经济周期波动的挑战，从长期看受到颠覆性新技术的挑战，</a:t>
            </a:r>
            <a:r>
              <a:rPr lang="en-US" altLang="zh-CN" sz="1400" b="1" dirty="0">
                <a:solidFill>
                  <a:srgbClr val="E46C0A"/>
                </a:solidFill>
                <a:latin typeface="Arial" panose="020B0604020202020204" pitchFamily="34" charset="0"/>
                <a:ea typeface="微软雅黑" panose="020B0503020204020204" pitchFamily="34" charset="-122"/>
              </a:rPr>
              <a:t>SWS</a:t>
            </a:r>
            <a:r>
              <a:rPr lang="zh-CN" altLang="en-US" sz="1400" b="1" dirty="0">
                <a:solidFill>
                  <a:srgbClr val="E46C0A"/>
                </a:solidFill>
                <a:latin typeface="微软雅黑" panose="020B0503020204020204" pitchFamily="34" charset="-122"/>
                <a:ea typeface="微软雅黑" panose="020B0503020204020204" pitchFamily="34" charset="-122"/>
              </a:rPr>
              <a:t>必须未雨绸缪，提早进行产品结构调整的布局</a:t>
            </a:r>
            <a:r>
              <a:rPr lang="zh-CN" altLang="en-US" sz="1400" b="1" dirty="0">
                <a:solidFill>
                  <a:schemeClr val="tx2"/>
                </a:solidFill>
                <a:latin typeface="微软雅黑" panose="020B0503020204020204" pitchFamily="34" charset="-122"/>
                <a:ea typeface="微软雅黑" panose="020B0503020204020204" pitchFamily="34" charset="-122"/>
              </a:rPr>
              <a:t>。</a:t>
            </a:r>
            <a:endParaRPr lang="en-US" altLang="zh-CN" sz="1400" b="1" dirty="0">
              <a:solidFill>
                <a:schemeClr val="tx2"/>
              </a:solidFill>
              <a:latin typeface="微软雅黑" panose="020B0503020204020204" pitchFamily="34" charset="-122"/>
              <a:ea typeface="微软雅黑" panose="020B0503020204020204" pitchFamily="34" charset="-122"/>
            </a:endParaRPr>
          </a:p>
          <a:p>
            <a:pPr marL="368300" lvl="3" indent="0" algn="just"/>
            <a:r>
              <a:rPr lang="en-US" altLang="zh-CN" sz="1400" dirty="0">
                <a:latin typeface="Arial" panose="020B0604020202020204" pitchFamily="34" charset="0"/>
                <a:ea typeface="宋体" panose="02010600030101010101" pitchFamily="2" charset="-122"/>
              </a:rPr>
              <a:t>Merchant shipping market is subject to the challenges of the economic cycle fluctuations</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and</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disruptive new technologies, SWS’s layout of product structure adjustment must be carried out in advance.</a:t>
            </a:r>
            <a:endParaRPr lang="en-US" altLang="zh-CN" sz="1400" b="1" dirty="0">
              <a:solidFill>
                <a:schemeClr val="tx2"/>
              </a:solidFill>
              <a:latin typeface="微软雅黑" panose="020B0503020204020204" pitchFamily="34" charset="-122"/>
              <a:ea typeface="微软雅黑" panose="020B0503020204020204" pitchFamily="34" charset="-122"/>
            </a:endParaRPr>
          </a:p>
        </p:txBody>
      </p:sp>
      <p:sp>
        <p:nvSpPr>
          <p:cNvPr id="50185" name="Rectangle 1"/>
          <p:cNvSpPr/>
          <p:nvPr/>
        </p:nvSpPr>
        <p:spPr>
          <a:xfrm>
            <a:off x="215900" y="3444875"/>
            <a:ext cx="9682163" cy="417513"/>
          </a:xfrm>
          <a:prstGeom prst="rect">
            <a:avLst/>
          </a:prstGeom>
          <a:noFill/>
          <a:ln w="9525">
            <a:noFill/>
          </a:ln>
          <a:effectLst>
            <a:prstShdw prst="shdw13" dist="53882" dir="13499999">
              <a:schemeClr val="bg2">
                <a:alpha val="50000"/>
              </a:schemeClr>
            </a:prstShdw>
          </a:effectLst>
        </p:spPr>
        <p:txBody>
          <a:bodyPr anchor="ctr">
            <a:spAutoFit/>
          </a:bodyPr>
          <a:p>
            <a:pPr marL="342900" lvl="2" indent="-342900">
              <a:lnSpc>
                <a:spcPct val="150000"/>
              </a:lnSpc>
              <a:spcBef>
                <a:spcPts val="600"/>
              </a:spcBef>
              <a:buClr>
                <a:srgbClr val="E46C0A"/>
              </a:buClr>
              <a:buFont typeface="Wingdings" panose="05000000000000000000" pitchFamily="2" charset="2"/>
              <a:buChar char="l"/>
            </a:pPr>
            <a:r>
              <a:rPr lang="zh-CN" altLang="en-US" sz="1600" b="1" dirty="0">
                <a:solidFill>
                  <a:srgbClr val="003C7E"/>
                </a:solidFill>
                <a:latin typeface="微软雅黑" panose="020B0503020204020204" pitchFamily="34" charset="-122"/>
                <a:ea typeface="微软雅黑" panose="020B0503020204020204" pitchFamily="34" charset="-122"/>
              </a:rPr>
              <a:t>提升企业整体形象和竞争地位</a:t>
            </a:r>
            <a:r>
              <a:rPr lang="en-US" altLang="zh-CN" sz="1600" b="1" dirty="0">
                <a:solidFill>
                  <a:srgbClr val="003C7E"/>
                </a:solidFill>
                <a:latin typeface="微软雅黑" panose="020B0503020204020204" pitchFamily="34" charset="-122"/>
                <a:ea typeface="微软雅黑" panose="020B0503020204020204" pitchFamily="34" charset="-122"/>
              </a:rPr>
              <a:t>-</a:t>
            </a:r>
            <a:r>
              <a:rPr lang="zh-CN" altLang="en-US" sz="1600" b="1" dirty="0">
                <a:solidFill>
                  <a:srgbClr val="003C7E"/>
                </a:solidFill>
                <a:latin typeface="微软雅黑" panose="020B0503020204020204" pitchFamily="34" charset="-122"/>
                <a:ea typeface="微软雅黑" panose="020B0503020204020204" pitchFamily="34" charset="-122"/>
              </a:rPr>
              <a:t> </a:t>
            </a:r>
            <a:r>
              <a:rPr lang="en-US" altLang="zh-CN" sz="1600" b="1" dirty="0">
                <a:solidFill>
                  <a:srgbClr val="003C7E"/>
                </a:solidFill>
                <a:latin typeface="Arial" panose="020B0604020202020204" pitchFamily="34" charset="0"/>
                <a:ea typeface="微软雅黑" panose="020B0503020204020204" pitchFamily="34" charset="-122"/>
              </a:rPr>
              <a:t>Overall Image And Competitive</a:t>
            </a:r>
            <a:endParaRPr lang="en-US" altLang="zh-CN" sz="1600" b="1" dirty="0">
              <a:solidFill>
                <a:srgbClr val="003C7E"/>
              </a:solidFill>
              <a:latin typeface="Arial" panose="020B0604020202020204" pitchFamily="34" charset="0"/>
              <a:ea typeface="微软雅黑" panose="020B0503020204020204" pitchFamily="34" charset="-122"/>
            </a:endParaRPr>
          </a:p>
        </p:txBody>
      </p:sp>
      <p:sp>
        <p:nvSpPr>
          <p:cNvPr id="50186" name="矩形 18"/>
          <p:cNvSpPr/>
          <p:nvPr/>
        </p:nvSpPr>
        <p:spPr>
          <a:xfrm>
            <a:off x="215900" y="3862388"/>
            <a:ext cx="8715375" cy="2324100"/>
          </a:xfrm>
          <a:prstGeom prst="rect">
            <a:avLst/>
          </a:prstGeom>
          <a:noFill/>
          <a:ln w="9525">
            <a:noFill/>
          </a:ln>
        </p:spPr>
        <p:txBody>
          <a:bodyPr>
            <a:spAutoFit/>
          </a:bodyPr>
          <a:p>
            <a:pPr marL="368300" lvl="3" indent="0" algn="just">
              <a:lnSpc>
                <a:spcPct val="150000"/>
              </a:lnSpc>
              <a:spcBef>
                <a:spcPts val="600"/>
              </a:spcBef>
              <a:spcAft>
                <a:spcPts val="600"/>
              </a:spcAft>
            </a:pPr>
            <a:r>
              <a:rPr lang="zh-CN" altLang="zh-CN" sz="1400" dirty="0">
                <a:solidFill>
                  <a:schemeClr val="tx2"/>
                </a:solidFill>
                <a:latin typeface="微软雅黑" panose="020B0503020204020204" pitchFamily="34" charset="-122"/>
                <a:ea typeface="微软雅黑" panose="020B0503020204020204" pitchFamily="34" charset="-122"/>
              </a:rPr>
              <a:t>豪华邮轮是各类船舶产品中的顶尖产品，是衡量一个企业造船能力和管理水平的标志</a:t>
            </a:r>
            <a:r>
              <a:rPr lang="zh-CN" altLang="en-US" sz="1400" dirty="0">
                <a:solidFill>
                  <a:schemeClr val="tx2"/>
                </a:solidFill>
                <a:latin typeface="微软雅黑" panose="020B0503020204020204" pitchFamily="34" charset="-122"/>
                <a:ea typeface="微软雅黑" panose="020B0503020204020204" pitchFamily="34" charset="-122"/>
              </a:rPr>
              <a:t>。进军豪华邮轮市场，</a:t>
            </a:r>
            <a:r>
              <a:rPr lang="zh-CN" altLang="en-US" sz="1400" b="1" dirty="0">
                <a:solidFill>
                  <a:srgbClr val="E46C0A"/>
                </a:solidFill>
                <a:latin typeface="微软雅黑" panose="020B0503020204020204" pitchFamily="34" charset="-122"/>
                <a:ea typeface="微软雅黑" panose="020B0503020204020204" pitchFamily="34" charset="-122"/>
              </a:rPr>
              <a:t>将极大提升</a:t>
            </a:r>
            <a:r>
              <a:rPr lang="en-US" altLang="zh-CN" sz="1400" b="1" dirty="0">
                <a:solidFill>
                  <a:srgbClr val="E46C0A"/>
                </a:solidFill>
                <a:latin typeface="Arial" panose="020B0604020202020204" pitchFamily="34" charset="0"/>
                <a:ea typeface="微软雅黑" panose="020B0503020204020204" pitchFamily="34" charset="-122"/>
              </a:rPr>
              <a:t>SWS</a:t>
            </a:r>
            <a:r>
              <a:rPr lang="zh-CN" altLang="en-US" sz="1400" b="1" dirty="0">
                <a:solidFill>
                  <a:srgbClr val="E46C0A"/>
                </a:solidFill>
                <a:latin typeface="微软雅黑" panose="020B0503020204020204" pitchFamily="34" charset="-122"/>
                <a:ea typeface="微软雅黑" panose="020B0503020204020204" pitchFamily="34" charset="-122"/>
              </a:rPr>
              <a:t>整体形象和竞争地位，有利于带动公司其他产品的发展</a:t>
            </a:r>
            <a:r>
              <a:rPr lang="zh-CN" altLang="en-US" sz="1400" b="1" dirty="0">
                <a:solidFill>
                  <a:schemeClr val="tx2"/>
                </a:solidFill>
                <a:latin typeface="微软雅黑" panose="020B0503020204020204" pitchFamily="34" charset="-122"/>
                <a:ea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rPr>
              <a:t>邮轮建造将对公司项目管理、供应链管理、现场管理、质量、安全管理等综合管理能力以及数字化设计、工艺工法水平提升起到极大的促进作用。</a:t>
            </a:r>
            <a:endParaRPr lang="en-US" altLang="zh-CN" sz="1400" dirty="0">
              <a:solidFill>
                <a:schemeClr val="tx2"/>
              </a:solidFill>
              <a:latin typeface="微软雅黑" panose="020B0503020204020204" pitchFamily="34" charset="-122"/>
              <a:ea typeface="微软雅黑" panose="020B0503020204020204" pitchFamily="34" charset="-122"/>
            </a:endParaRPr>
          </a:p>
          <a:p>
            <a:pPr marL="368300" lvl="3" indent="0" algn="just"/>
            <a:r>
              <a:rPr lang="en-US" altLang="zh-CN" sz="1400" dirty="0">
                <a:latin typeface="Arial" panose="020B0604020202020204" pitchFamily="34" charset="0"/>
                <a:ea typeface="宋体" panose="02010600030101010101" pitchFamily="2" charset="-122"/>
              </a:rPr>
              <a:t>Cruise</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ship</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is the top products of all marine</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products, is a symbol of a shipbuilding enterprise and management level. To enter the cruise market, SWS will greatly enhance the overall image and competitive position, and promote the development of the company‘s other products. Cruise construction will drive business management</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and</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technical level.</a:t>
            </a:r>
            <a:endParaRPr lang="en-US" altLang="zh-CN" sz="1400" dirty="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1203" name="矩形 3"/>
          <p:cNvSpPr/>
          <p:nvPr/>
        </p:nvSpPr>
        <p:spPr>
          <a:xfrm>
            <a:off x="476250" y="315913"/>
            <a:ext cx="4270375"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为何要进军豪华邮轮产业</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Market Development Demand</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51205"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3</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1206"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3.4</a:t>
            </a:r>
            <a:r>
              <a:rPr lang="zh-CN" altLang="en-US" sz="2000" b="1" dirty="0">
                <a:solidFill>
                  <a:srgbClr val="003C7E"/>
                </a:solidFill>
                <a:latin typeface="Arial" panose="020B0604020202020204" pitchFamily="34" charset="0"/>
                <a:ea typeface="微软雅黑" panose="020B0503020204020204" pitchFamily="34" charset="-122"/>
              </a:rPr>
              <a:t> 邮轮文化需要中国元素   </a:t>
            </a:r>
            <a:r>
              <a:rPr lang="en-US" altLang="zh-CN" sz="2000" b="1" dirty="0">
                <a:solidFill>
                  <a:srgbClr val="003C7E"/>
                </a:solidFill>
                <a:latin typeface="Arial" panose="020B0604020202020204" pitchFamily="34" charset="0"/>
                <a:ea typeface="微软雅黑" panose="020B0503020204020204" pitchFamily="34" charset="-122"/>
              </a:rPr>
              <a:t>Chinese elements</a:t>
            </a:r>
            <a:endParaRPr lang="zh-CN" altLang="en-US" sz="2000" b="1" dirty="0">
              <a:solidFill>
                <a:srgbClr val="003C7E"/>
              </a:solidFill>
              <a:latin typeface="Arial" panose="020B0604020202020204" pitchFamily="34" charset="0"/>
              <a:ea typeface="微软雅黑" panose="020B0503020204020204" pitchFamily="34" charset="-122"/>
            </a:endParaRPr>
          </a:p>
        </p:txBody>
      </p:sp>
      <p:pic>
        <p:nvPicPr>
          <p:cNvPr id="51207" name="图片 3"/>
          <p:cNvPicPr>
            <a:picLocks noChangeAspect="1"/>
          </p:cNvPicPr>
          <p:nvPr/>
        </p:nvPicPr>
        <p:blipFill>
          <a:blip r:embed="rId1"/>
          <a:srcRect r="7104" b="17307"/>
          <a:stretch>
            <a:fillRect/>
          </a:stretch>
        </p:blipFill>
        <p:spPr>
          <a:xfrm>
            <a:off x="217488" y="1520825"/>
            <a:ext cx="2338387" cy="1384300"/>
          </a:xfrm>
          <a:prstGeom prst="rect">
            <a:avLst/>
          </a:prstGeom>
          <a:noFill/>
          <a:ln w="9525">
            <a:noFill/>
          </a:ln>
        </p:spPr>
      </p:pic>
      <p:sp>
        <p:nvSpPr>
          <p:cNvPr id="51208" name="文本框 4"/>
          <p:cNvSpPr txBox="1"/>
          <p:nvPr/>
        </p:nvSpPr>
        <p:spPr>
          <a:xfrm>
            <a:off x="2627313" y="1820863"/>
            <a:ext cx="6516687" cy="415925"/>
          </a:xfrm>
          <a:prstGeom prst="rect">
            <a:avLst/>
          </a:prstGeom>
          <a:noFill/>
          <a:ln w="9525">
            <a:noFill/>
          </a:ln>
        </p:spPr>
        <p:txBody>
          <a:bodyPr>
            <a:spAutoFit/>
          </a:bodyPr>
          <a:p>
            <a:pPr marL="285750" lvl="0" indent="-285750">
              <a:lnSpc>
                <a:spcPct val="150000"/>
              </a:lnSpc>
              <a:buClr>
                <a:srgbClr val="E46C0A"/>
              </a:buClr>
              <a:buFont typeface="Wingdings" panose="05000000000000000000" pitchFamily="2" charset="2"/>
              <a:buChar char="l"/>
            </a:pPr>
            <a:r>
              <a:rPr lang="zh-CN" altLang="en-US" sz="1600" b="1" dirty="0">
                <a:latin typeface="微软雅黑" panose="020B0503020204020204" pitchFamily="34" charset="-122"/>
                <a:ea typeface="微软雅黑" panose="020B0503020204020204" pitchFamily="34" charset="-122"/>
              </a:rPr>
              <a:t>更多的中国元素会吸引更多的本土消费人群</a:t>
            </a:r>
            <a:endParaRPr lang="en-US" altLang="zh-CN" sz="1600" b="1" dirty="0">
              <a:latin typeface="微软雅黑" panose="020B0503020204020204" pitchFamily="34" charset="-122"/>
              <a:ea typeface="微软雅黑" panose="020B0503020204020204" pitchFamily="34" charset="-122"/>
            </a:endParaRPr>
          </a:p>
        </p:txBody>
      </p:sp>
      <p:sp>
        <p:nvSpPr>
          <p:cNvPr id="51209" name="文本框 33"/>
          <p:cNvSpPr txBox="1"/>
          <p:nvPr/>
        </p:nvSpPr>
        <p:spPr>
          <a:xfrm>
            <a:off x="2686050" y="3429000"/>
            <a:ext cx="6254750" cy="784225"/>
          </a:xfrm>
          <a:prstGeom prst="rect">
            <a:avLst/>
          </a:prstGeom>
          <a:noFill/>
          <a:ln w="9525">
            <a:noFill/>
          </a:ln>
        </p:spPr>
        <p:txBody>
          <a:bodyPr>
            <a:spAutoFit/>
          </a:bodyPr>
          <a:p>
            <a:pPr marL="285750" lvl="0" indent="-285750">
              <a:lnSpc>
                <a:spcPct val="150000"/>
              </a:lnSpc>
              <a:buClr>
                <a:srgbClr val="E46C0A"/>
              </a:buClr>
              <a:buFont typeface="Wingdings" panose="05000000000000000000" pitchFamily="2" charset="2"/>
              <a:buChar char="l"/>
            </a:pPr>
            <a:r>
              <a:rPr lang="zh-CN" altLang="en-US" sz="1600" b="1" dirty="0">
                <a:latin typeface="微软雅黑" panose="020B0503020204020204" pitchFamily="34" charset="-122"/>
                <a:ea typeface="微软雅黑" panose="020B0503020204020204" pitchFamily="34" charset="-122"/>
              </a:rPr>
              <a:t>有利于各国的文化交流和融合</a:t>
            </a:r>
            <a:endParaRPr lang="en-US" altLang="zh-CN" sz="1600" b="1" dirty="0">
              <a:latin typeface="微软雅黑" panose="020B0503020204020204" pitchFamily="34" charset="-122"/>
              <a:ea typeface="微软雅黑" panose="020B0503020204020204" pitchFamily="34" charset="-122"/>
            </a:endParaRPr>
          </a:p>
          <a:p>
            <a:pPr marL="285750" lvl="0" indent="-285750">
              <a:lnSpc>
                <a:spcPct val="150000"/>
              </a:lnSpc>
            </a:pPr>
            <a:r>
              <a:rPr lang="en-US" altLang="zh-CN" sz="1400" dirty="0">
                <a:latin typeface="Arial" panose="020B0604020202020204" pitchFamily="34" charset="0"/>
                <a:ea typeface="宋体" panose="02010600030101010101" pitchFamily="2" charset="-122"/>
              </a:rPr>
              <a:t> </a:t>
            </a:r>
            <a:endParaRPr lang="zh-CN" altLang="en-US" sz="1400" dirty="0">
              <a:solidFill>
                <a:srgbClr val="003C7E"/>
              </a:solidFill>
              <a:latin typeface="微软雅黑" panose="020B0503020204020204" pitchFamily="34" charset="-122"/>
              <a:ea typeface="微软雅黑" panose="020B0503020204020204" pitchFamily="34" charset="-122"/>
            </a:endParaRPr>
          </a:p>
        </p:txBody>
      </p:sp>
      <p:pic>
        <p:nvPicPr>
          <p:cNvPr id="51210" name="图片 5"/>
          <p:cNvPicPr>
            <a:picLocks noChangeAspect="1"/>
          </p:cNvPicPr>
          <p:nvPr/>
        </p:nvPicPr>
        <p:blipFill>
          <a:blip r:embed="rId2"/>
          <a:stretch>
            <a:fillRect/>
          </a:stretch>
        </p:blipFill>
        <p:spPr>
          <a:xfrm>
            <a:off x="212725" y="3038475"/>
            <a:ext cx="2343150" cy="1565275"/>
          </a:xfrm>
          <a:prstGeom prst="rect">
            <a:avLst/>
          </a:prstGeom>
          <a:noFill/>
          <a:ln w="9525">
            <a:noFill/>
          </a:ln>
        </p:spPr>
      </p:pic>
      <p:pic>
        <p:nvPicPr>
          <p:cNvPr id="51211" name="Picture 4"/>
          <p:cNvPicPr>
            <a:picLocks noChangeAspect="1"/>
          </p:cNvPicPr>
          <p:nvPr/>
        </p:nvPicPr>
        <p:blipFill>
          <a:blip r:embed="rId3"/>
          <a:stretch>
            <a:fillRect/>
          </a:stretch>
        </p:blipFill>
        <p:spPr>
          <a:xfrm>
            <a:off x="236538" y="4745038"/>
            <a:ext cx="2319337" cy="1492250"/>
          </a:xfrm>
          <a:prstGeom prst="rect">
            <a:avLst/>
          </a:prstGeom>
          <a:noFill/>
          <a:ln w="9525">
            <a:noFill/>
          </a:ln>
          <a:effectLst>
            <a:prstShdw prst="shdw13" dist="53882" dir="13499999">
              <a:schemeClr val="bg2">
                <a:alpha val="50000"/>
              </a:schemeClr>
            </a:prstShdw>
          </a:effectLst>
        </p:spPr>
      </p:pic>
      <p:sp>
        <p:nvSpPr>
          <p:cNvPr id="51212" name="文本框 36"/>
          <p:cNvSpPr txBox="1"/>
          <p:nvPr/>
        </p:nvSpPr>
        <p:spPr>
          <a:xfrm>
            <a:off x="2686050" y="5099050"/>
            <a:ext cx="6254750" cy="417513"/>
          </a:xfrm>
          <a:prstGeom prst="rect">
            <a:avLst/>
          </a:prstGeom>
          <a:noFill/>
          <a:ln w="9525">
            <a:noFill/>
          </a:ln>
        </p:spPr>
        <p:txBody>
          <a:bodyPr>
            <a:spAutoFit/>
          </a:bodyPr>
          <a:p>
            <a:pPr marL="285750" lvl="0" indent="-285750">
              <a:lnSpc>
                <a:spcPct val="150000"/>
              </a:lnSpc>
              <a:buClr>
                <a:srgbClr val="E46C0A"/>
              </a:buClr>
              <a:buFont typeface="Wingdings" panose="05000000000000000000" pitchFamily="2" charset="2"/>
              <a:buChar char="l"/>
            </a:pPr>
            <a:r>
              <a:rPr lang="zh-CN" altLang="en-US" sz="1600" b="1" dirty="0">
                <a:latin typeface="微软雅黑" panose="020B0503020204020204" pitchFamily="34" charset="-122"/>
                <a:ea typeface="微软雅黑" panose="020B0503020204020204" pitchFamily="34" charset="-122"/>
              </a:rPr>
              <a:t>豪华邮轮设计建造需要新生力量，满足市场需求</a:t>
            </a:r>
            <a:r>
              <a:rPr lang="en-US" altLang="zh-CN" sz="1400" dirty="0">
                <a:latin typeface="Arial" panose="020B0604020202020204" pitchFamily="34" charset="0"/>
                <a:ea typeface="宋体" panose="02010600030101010101" pitchFamily="2" charset="-122"/>
              </a:rPr>
              <a:t> </a:t>
            </a:r>
            <a:endParaRPr lang="zh-CN" altLang="en-US" sz="1400" dirty="0">
              <a:solidFill>
                <a:srgbClr val="003C7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6" name="组合 12"/>
          <p:cNvGrpSpPr/>
          <p:nvPr/>
        </p:nvGrpSpPr>
        <p:grpSpPr>
          <a:xfrm>
            <a:off x="285750" y="163513"/>
            <a:ext cx="8572500" cy="6473825"/>
            <a:chOff x="285721" y="156920"/>
            <a:chExt cx="8572560" cy="6473848"/>
          </a:xfrm>
        </p:grpSpPr>
        <p:sp>
          <p:nvSpPr>
            <p:cNvPr id="19" name="矩形 18"/>
            <p:cNvSpPr/>
            <p:nvPr/>
          </p:nvSpPr>
          <p:spPr>
            <a:xfrm>
              <a:off x="285721" y="156920"/>
              <a:ext cx="8572560" cy="6473848"/>
            </a:xfrm>
            <a:prstGeom prst="rect">
              <a:avLst/>
            </a:prstGeom>
            <a:solidFill>
              <a:srgbClr val="0035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2233" name="组合 19"/>
            <p:cNvGrpSpPr/>
            <p:nvPr/>
          </p:nvGrpSpPr>
          <p:grpSpPr>
            <a:xfrm>
              <a:off x="7786717" y="156920"/>
              <a:ext cx="1071563" cy="1074737"/>
              <a:chOff x="7786717" y="156920"/>
              <a:chExt cx="1071563" cy="1074737"/>
            </a:xfrm>
          </p:grpSpPr>
          <p:sp>
            <p:nvSpPr>
              <p:cNvPr id="21" name="矩形 20"/>
              <p:cNvSpPr/>
              <p:nvPr/>
            </p:nvSpPr>
            <p:spPr>
              <a:xfrm>
                <a:off x="7786712" y="156920"/>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8143901" y="515696"/>
                <a:ext cx="357190"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8501092" y="158507"/>
                <a:ext cx="357189" cy="357189"/>
              </a:xfrm>
              <a:prstGeom prst="rect">
                <a:avLst/>
              </a:prstGeom>
              <a:solidFill>
                <a:srgbClr val="FAFAFF"/>
              </a:solidFill>
              <a:ln>
                <a:solidFill>
                  <a:srgbClr val="FAFAFF"/>
                </a:solidFill>
              </a:ln>
            </p:spPr>
            <p:style>
              <a:lnRef idx="2">
                <a:schemeClr val="accent1"/>
              </a:lnRef>
              <a:fillRef idx="1">
                <a:schemeClr val="lt1"/>
              </a:fillRef>
              <a:effectRef idx="0">
                <a:schemeClr val="accent1"/>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4" name="矩形 23"/>
              <p:cNvSpPr/>
              <p:nvPr/>
            </p:nvSpPr>
            <p:spPr>
              <a:xfrm>
                <a:off x="8501092" y="874473"/>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6" name="剪去单角的矩形 15"/>
          <p:cNvSpPr/>
          <p:nvPr/>
        </p:nvSpPr>
        <p:spPr>
          <a:xfrm>
            <a:off x="1142975" y="1035264"/>
            <a:ext cx="3286148" cy="1857388"/>
          </a:xfrm>
          <a:prstGeom prst="snip1Rect">
            <a:avLst/>
          </a:prstGeom>
          <a:solidFill>
            <a:srgbClr val="003570"/>
          </a:solidFill>
          <a:ln w="76200">
            <a:solidFill>
              <a:srgbClr val="FAFAF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p:txBody>
      </p:sp>
      <p:sp>
        <p:nvSpPr>
          <p:cNvPr id="17" name="TextBox 11"/>
          <p:cNvSpPr txBox="1"/>
          <p:nvPr/>
        </p:nvSpPr>
        <p:spPr>
          <a:xfrm>
            <a:off x="1285851" y="2106834"/>
            <a:ext cx="3571900" cy="707886"/>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目 录</a:t>
            </a:r>
            <a:endParaRPr kumimoji="0" lang="zh-CN" altLang="en-US" sz="4000" b="1" i="0" u="none" strike="noStrike" kern="1200" cap="none" spc="0" normalizeH="0" baseline="0" noProof="0" dirty="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52231" name="TextBox 13"/>
          <p:cNvSpPr txBox="1"/>
          <p:nvPr/>
        </p:nvSpPr>
        <p:spPr>
          <a:xfrm>
            <a:off x="1042988" y="3419475"/>
            <a:ext cx="7243762" cy="2170113"/>
          </a:xfrm>
          <a:prstGeom prst="rect">
            <a:avLst/>
          </a:prstGeom>
          <a:noFill/>
          <a:ln w="9525">
            <a:noFill/>
          </a:ln>
        </p:spPr>
        <p:txBody>
          <a:bodyPr>
            <a:spAutoFit/>
          </a:bodyPr>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首制豪华邮轮进展情况</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船厂基本概况介绍</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为何要进军豪华邮轮产业</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rgbClr val="FFC000"/>
                </a:solidFill>
                <a:latin typeface="Arial" panose="020B0604020202020204" pitchFamily="34" charset="0"/>
                <a:ea typeface="宋体" panose="02010600030101010101" pitchFamily="2" charset="-122"/>
              </a:rPr>
              <a:t>SWS</a:t>
            </a:r>
            <a:r>
              <a:rPr lang="zh-CN" altLang="en-US" sz="2000" b="1" dirty="0">
                <a:solidFill>
                  <a:srgbClr val="FFC000"/>
                </a:solidFill>
                <a:latin typeface="微软雅黑" panose="020B0503020204020204" pitchFamily="34" charset="-122"/>
                <a:ea typeface="微软雅黑" panose="020B0503020204020204" pitchFamily="34" charset="-122"/>
              </a:rPr>
              <a:t>通过国际合作开展豪华邮轮设计建造</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3251" name="矩形 3"/>
          <p:cNvSpPr/>
          <p:nvPr/>
        </p:nvSpPr>
        <p:spPr>
          <a:xfrm>
            <a:off x="476250" y="315913"/>
            <a:ext cx="6688138" cy="461962"/>
          </a:xfrm>
          <a:prstGeom prst="rect">
            <a:avLst/>
          </a:prstGeom>
          <a:noFill/>
          <a:ln w="9525">
            <a:noFill/>
          </a:ln>
        </p:spPr>
        <p:txBody>
          <a:bodyPr>
            <a:spAutoFit/>
          </a:bodyPr>
          <a:p>
            <a:pPr lvl="0" eaLnBrk="1" hangingPunct="1">
              <a:buFont typeface="Wingdings" panose="05000000000000000000" pitchFamily="2" charset="2"/>
              <a:buNone/>
            </a:pPr>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通过国际合作开展豪华邮轮设计建造</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6156325" y="458788"/>
            <a:ext cx="2451100" cy="276225"/>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Design</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construction</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53253"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4</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3254"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4.1</a:t>
            </a:r>
            <a:r>
              <a:rPr lang="zh-CN" altLang="en-US" sz="2000" b="1" dirty="0">
                <a:solidFill>
                  <a:srgbClr val="003C7E"/>
                </a:solidFill>
                <a:latin typeface="Arial" panose="020B0604020202020204" pitchFamily="34" charset="0"/>
                <a:ea typeface="微软雅黑" panose="020B0503020204020204" pitchFamily="34" charset="-122"/>
              </a:rPr>
              <a:t> 国际合作的必要性  </a:t>
            </a:r>
            <a:r>
              <a:rPr lang="en-US" altLang="zh-CN" sz="2000" b="1" dirty="0">
                <a:solidFill>
                  <a:srgbClr val="003C7E"/>
                </a:solidFill>
                <a:latin typeface="Arial" panose="020B0604020202020204" pitchFamily="34" charset="0"/>
                <a:ea typeface="微软雅黑" panose="020B0503020204020204" pitchFamily="34" charset="-122"/>
              </a:rPr>
              <a:t>International Cooperation</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53255" name="文本框 1"/>
          <p:cNvSpPr txBox="1"/>
          <p:nvPr/>
        </p:nvSpPr>
        <p:spPr>
          <a:xfrm>
            <a:off x="214313" y="1589088"/>
            <a:ext cx="8715375" cy="630237"/>
          </a:xfrm>
          <a:prstGeom prst="rect">
            <a:avLst/>
          </a:prstGeom>
          <a:noFill/>
          <a:ln w="9525">
            <a:noFill/>
          </a:ln>
        </p:spPr>
        <p:txBody>
          <a:bodyPr>
            <a:spAutoFit/>
          </a:bodyPr>
          <a:p>
            <a:pPr marL="285750" lvl="0" indent="-285750" algn="just">
              <a:spcAft>
                <a:spcPts val="600"/>
              </a:spcAft>
              <a:buClr>
                <a:srgbClr val="E46C0A"/>
              </a:buClr>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rPr>
              <a:t>全球性贸易一体化、以及全球化与自由贸易是未来趋势。</a:t>
            </a:r>
            <a:endParaRPr lang="en-US" altLang="zh-CN" sz="1600" dirty="0">
              <a:latin typeface="微软雅黑" panose="020B0503020204020204" pitchFamily="34" charset="-122"/>
              <a:ea typeface="微软雅黑" panose="020B0503020204020204" pitchFamily="34" charset="-122"/>
            </a:endParaRPr>
          </a:p>
          <a:p>
            <a:pPr marL="285750" lvl="0" indent="-285750" algn="just">
              <a:buClr>
                <a:srgbClr val="E46C0A"/>
              </a:buClr>
            </a:pPr>
            <a:r>
              <a:rPr lang="en-US" altLang="zh-CN" sz="1400" dirty="0">
                <a:latin typeface="Arial" panose="020B0604020202020204" pitchFamily="34" charset="0"/>
                <a:ea typeface="Arial" panose="020B0604020202020204" pitchFamily="34" charset="0"/>
              </a:rPr>
              <a:t>Global trade integration, as well as globalization and free trade, is the future trend.</a:t>
            </a:r>
            <a:endParaRPr lang="en-US" altLang="zh-CN" sz="1400" dirty="0">
              <a:latin typeface="Arial" panose="020B0604020202020204" pitchFamily="34" charset="0"/>
              <a:ea typeface="Arial" panose="020B0604020202020204" pitchFamily="34" charset="0"/>
            </a:endParaRPr>
          </a:p>
        </p:txBody>
      </p:sp>
      <p:pic>
        <p:nvPicPr>
          <p:cNvPr id="53256" name="图片 28"/>
          <p:cNvPicPr>
            <a:picLocks noChangeAspect="1"/>
          </p:cNvPicPr>
          <p:nvPr/>
        </p:nvPicPr>
        <p:blipFill>
          <a:blip r:embed="rId1"/>
          <a:srcRect t="23225" b="19606"/>
          <a:stretch>
            <a:fillRect/>
          </a:stretch>
        </p:blipFill>
        <p:spPr>
          <a:xfrm>
            <a:off x="217488" y="3711575"/>
            <a:ext cx="8723312" cy="2425700"/>
          </a:xfrm>
          <a:prstGeom prst="rect">
            <a:avLst/>
          </a:prstGeom>
          <a:noFill/>
          <a:ln w="9525">
            <a:noFill/>
          </a:ln>
        </p:spPr>
      </p:pic>
      <p:sp>
        <p:nvSpPr>
          <p:cNvPr id="53257" name="文本框 29"/>
          <p:cNvSpPr txBox="1"/>
          <p:nvPr/>
        </p:nvSpPr>
        <p:spPr>
          <a:xfrm>
            <a:off x="214313" y="2419350"/>
            <a:ext cx="8736012" cy="1092200"/>
          </a:xfrm>
          <a:prstGeom prst="rect">
            <a:avLst/>
          </a:prstGeom>
          <a:noFill/>
          <a:ln w="9525">
            <a:noFill/>
          </a:ln>
        </p:spPr>
        <p:txBody>
          <a:bodyPr>
            <a:spAutoFit/>
          </a:bodyPr>
          <a:p>
            <a:pPr marL="285750" lvl="0" indent="-285750" algn="just">
              <a:spcAft>
                <a:spcPts val="600"/>
              </a:spcAft>
              <a:buClr>
                <a:srgbClr val="E46C0A"/>
              </a:buClr>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rPr>
              <a:t>邮轮本身是巨系统工程，中国尚处于起步阶段，离不开包括英国企业在内的国际上成熟的设计、配套、咨询等各方面的支持。</a:t>
            </a:r>
            <a:endParaRPr lang="en-US" altLang="zh-CN" sz="1600" dirty="0">
              <a:latin typeface="微软雅黑" panose="020B0503020204020204" pitchFamily="34" charset="-122"/>
              <a:ea typeface="微软雅黑" panose="020B0503020204020204" pitchFamily="34" charset="-122"/>
            </a:endParaRPr>
          </a:p>
          <a:p>
            <a:pPr marL="285750" lvl="0" indent="-285750" algn="just">
              <a:buClr>
                <a:srgbClr val="E46C0A"/>
              </a:buClr>
            </a:pPr>
            <a:r>
              <a:rPr lang="en-US" altLang="zh-CN" sz="1400" dirty="0">
                <a:latin typeface="Arial" panose="020B0604020202020204" pitchFamily="34" charset="0"/>
                <a:ea typeface="Arial" panose="020B0604020202020204" pitchFamily="34" charset="0"/>
              </a:rPr>
              <a:t>Cruise ship is a giant system project, China is still in the</a:t>
            </a:r>
            <a:r>
              <a:rPr lang="zh-CN" altLang="en-US" sz="1400" dirty="0">
                <a:latin typeface="Arial" panose="020B0604020202020204" pitchFamily="34" charset="0"/>
                <a:ea typeface="Arial" panose="020B0604020202020204" pitchFamily="34" charset="0"/>
              </a:rPr>
              <a:t> </a:t>
            </a:r>
            <a:r>
              <a:rPr lang="en-US" altLang="zh-CN" sz="1400" dirty="0">
                <a:latin typeface="Arial" panose="020B0604020202020204" pitchFamily="34" charset="0"/>
                <a:ea typeface="Arial" panose="020B0604020202020204" pitchFamily="34" charset="0"/>
              </a:rPr>
              <a:t>start</a:t>
            </a:r>
            <a:r>
              <a:rPr lang="zh-CN" altLang="en-US" sz="1400" dirty="0">
                <a:latin typeface="Arial" panose="020B0604020202020204" pitchFamily="34" charset="0"/>
                <a:ea typeface="Arial" panose="020B0604020202020204" pitchFamily="34" charset="0"/>
              </a:rPr>
              <a:t> </a:t>
            </a:r>
            <a:r>
              <a:rPr lang="en-US" altLang="zh-CN" sz="1400" dirty="0">
                <a:latin typeface="Arial" panose="020B0604020202020204" pitchFamily="34" charset="0"/>
                <a:ea typeface="Arial" panose="020B0604020202020204" pitchFamily="34" charset="0"/>
              </a:rPr>
              <a:t>up</a:t>
            </a:r>
            <a:r>
              <a:rPr lang="zh-CN" altLang="en-US" sz="1400" dirty="0">
                <a:latin typeface="Arial" panose="020B0604020202020204" pitchFamily="34" charset="0"/>
                <a:ea typeface="Arial" panose="020B0604020202020204" pitchFamily="34" charset="0"/>
              </a:rPr>
              <a:t> </a:t>
            </a:r>
            <a:r>
              <a:rPr lang="en-US" altLang="zh-CN" sz="1400" dirty="0">
                <a:latin typeface="Arial" panose="020B0604020202020204" pitchFamily="34" charset="0"/>
                <a:ea typeface="Arial" panose="020B0604020202020204" pitchFamily="34" charset="0"/>
              </a:rPr>
              <a:t>stage, can not work</a:t>
            </a:r>
            <a:r>
              <a:rPr lang="zh-CN" altLang="en-US" sz="1400" dirty="0">
                <a:latin typeface="Arial" panose="020B0604020202020204" pitchFamily="34" charset="0"/>
                <a:ea typeface="Arial" panose="020B0604020202020204" pitchFamily="34" charset="0"/>
              </a:rPr>
              <a:t> </a:t>
            </a:r>
            <a:r>
              <a:rPr lang="en-US" altLang="zh-CN" sz="1400" dirty="0">
                <a:latin typeface="Arial" panose="020B0604020202020204" pitchFamily="34" charset="0"/>
                <a:ea typeface="Arial" panose="020B0604020202020204" pitchFamily="34" charset="0"/>
              </a:rPr>
              <a:t>without the British companies, and</a:t>
            </a:r>
            <a:r>
              <a:rPr lang="zh-CN" altLang="en-US" sz="1400" dirty="0">
                <a:latin typeface="Arial" panose="020B0604020202020204" pitchFamily="34" charset="0"/>
                <a:ea typeface="Arial" panose="020B0604020202020204" pitchFamily="34" charset="0"/>
              </a:rPr>
              <a:t> </a:t>
            </a:r>
            <a:r>
              <a:rPr lang="en-US" altLang="zh-CN" sz="1400" dirty="0">
                <a:latin typeface="Arial" panose="020B0604020202020204" pitchFamily="34" charset="0"/>
                <a:ea typeface="Arial" panose="020B0604020202020204" pitchFamily="34" charset="0"/>
              </a:rPr>
              <a:t>the international mature design, support, consulting and other aspects of support.</a:t>
            </a:r>
            <a:endParaRPr lang="en-US" altLang="zh-CN" sz="1400" dirty="0">
              <a:latin typeface="Arial" panose="020B0604020202020204" pitchFamily="34" charset="0"/>
              <a:ea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4275"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4</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4276"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4.2</a:t>
            </a:r>
            <a:r>
              <a:rPr lang="zh-CN" altLang="en-US" sz="2000" b="1" dirty="0">
                <a:solidFill>
                  <a:srgbClr val="003C7E"/>
                </a:solidFill>
                <a:latin typeface="Arial" panose="020B0604020202020204" pitchFamily="34" charset="0"/>
                <a:ea typeface="微软雅黑" panose="020B0503020204020204" pitchFamily="34" charset="-122"/>
              </a:rPr>
              <a:t> 各方面进行国际合作  </a:t>
            </a:r>
            <a:r>
              <a:rPr lang="en-US" altLang="zh-CN" sz="2000" b="1" dirty="0">
                <a:solidFill>
                  <a:srgbClr val="003C7E"/>
                </a:solidFill>
                <a:latin typeface="Arial" panose="020B0604020202020204" pitchFamily="34" charset="0"/>
                <a:ea typeface="微软雅黑" panose="020B0503020204020204" pitchFamily="34" charset="-122"/>
              </a:rPr>
              <a:t>International Cooperation</a:t>
            </a:r>
            <a:endParaRPr lang="zh-CN" altLang="en-US" sz="2000" b="1" dirty="0">
              <a:solidFill>
                <a:srgbClr val="003C7E"/>
              </a:solidFill>
              <a:latin typeface="Arial" panose="020B0604020202020204" pitchFamily="34" charset="0"/>
              <a:ea typeface="微软雅黑" panose="020B0503020204020204" pitchFamily="34" charset="-122"/>
            </a:endParaRPr>
          </a:p>
        </p:txBody>
      </p:sp>
      <p:pic>
        <p:nvPicPr>
          <p:cNvPr id="54277" name="图片 3"/>
          <p:cNvPicPr>
            <a:picLocks noChangeAspect="1"/>
          </p:cNvPicPr>
          <p:nvPr/>
        </p:nvPicPr>
        <p:blipFill>
          <a:blip r:embed="rId1"/>
          <a:stretch>
            <a:fillRect/>
          </a:stretch>
        </p:blipFill>
        <p:spPr>
          <a:xfrm>
            <a:off x="476250" y="1843088"/>
            <a:ext cx="1098550" cy="1079500"/>
          </a:xfrm>
          <a:prstGeom prst="rect">
            <a:avLst/>
          </a:prstGeom>
          <a:noFill/>
          <a:ln w="9525">
            <a:noFill/>
          </a:ln>
        </p:spPr>
      </p:pic>
      <p:pic>
        <p:nvPicPr>
          <p:cNvPr id="54278" name="图片 4"/>
          <p:cNvPicPr>
            <a:picLocks noChangeAspect="1"/>
          </p:cNvPicPr>
          <p:nvPr/>
        </p:nvPicPr>
        <p:blipFill>
          <a:blip r:embed="rId2"/>
          <a:stretch>
            <a:fillRect/>
          </a:stretch>
        </p:blipFill>
        <p:spPr>
          <a:xfrm>
            <a:off x="6969125" y="2046288"/>
            <a:ext cx="1460500" cy="808037"/>
          </a:xfrm>
          <a:prstGeom prst="rect">
            <a:avLst/>
          </a:prstGeom>
          <a:noFill/>
          <a:ln w="9525">
            <a:noFill/>
          </a:ln>
        </p:spPr>
      </p:pic>
      <p:pic>
        <p:nvPicPr>
          <p:cNvPr id="54279" name="图片 5"/>
          <p:cNvPicPr>
            <a:picLocks noChangeAspect="1"/>
          </p:cNvPicPr>
          <p:nvPr/>
        </p:nvPicPr>
        <p:blipFill>
          <a:blip r:embed="rId3"/>
          <a:stretch>
            <a:fillRect/>
          </a:stretch>
        </p:blipFill>
        <p:spPr>
          <a:xfrm>
            <a:off x="457200" y="4083050"/>
            <a:ext cx="1136650" cy="1243013"/>
          </a:xfrm>
          <a:prstGeom prst="rect">
            <a:avLst/>
          </a:prstGeom>
          <a:noFill/>
          <a:ln w="9525">
            <a:noFill/>
          </a:ln>
        </p:spPr>
      </p:pic>
      <p:sp>
        <p:nvSpPr>
          <p:cNvPr id="54280" name="文本框 10"/>
          <p:cNvSpPr txBox="1"/>
          <p:nvPr/>
        </p:nvSpPr>
        <p:spPr>
          <a:xfrm>
            <a:off x="53975" y="3082925"/>
            <a:ext cx="1944688" cy="692150"/>
          </a:xfrm>
          <a:prstGeom prst="rect">
            <a:avLst/>
          </a:prstGeom>
          <a:noFill/>
          <a:ln w="9525">
            <a:noFill/>
          </a:ln>
        </p:spPr>
        <p:txBody>
          <a:bodyPr>
            <a:spAutoFit/>
          </a:bodyPr>
          <a:p>
            <a:pPr lvl="0" algn="ctr">
              <a:spcAft>
                <a:spcPts val="600"/>
              </a:spcAft>
            </a:pPr>
            <a:r>
              <a:rPr lang="zh-CN" altLang="en-US" b="1" dirty="0">
                <a:solidFill>
                  <a:srgbClr val="003C7E"/>
                </a:solidFill>
                <a:latin typeface="微软雅黑" panose="020B0503020204020204" pitchFamily="34" charset="-122"/>
                <a:ea typeface="微软雅黑" panose="020B0503020204020204" pitchFamily="34" charset="-122"/>
              </a:rPr>
              <a:t>整船设计</a:t>
            </a:r>
            <a:endParaRPr lang="en-US" altLang="zh-CN" b="1" dirty="0">
              <a:solidFill>
                <a:srgbClr val="003C7E"/>
              </a:solidFill>
              <a:latin typeface="微软雅黑" panose="020B0503020204020204" pitchFamily="34" charset="-122"/>
              <a:ea typeface="微软雅黑" panose="020B0503020204020204" pitchFamily="34" charset="-122"/>
            </a:endParaRPr>
          </a:p>
          <a:p>
            <a:pPr lvl="0" algn="ctr"/>
            <a:r>
              <a:rPr lang="en-US" altLang="zh-CN" sz="1600" b="1" dirty="0">
                <a:solidFill>
                  <a:srgbClr val="003C7E"/>
                </a:solidFill>
                <a:latin typeface="Arial" panose="020B0604020202020204" pitchFamily="34" charset="0"/>
                <a:ea typeface="微软雅黑" panose="020B0503020204020204" pitchFamily="34" charset="-122"/>
              </a:rPr>
              <a:t>Design</a:t>
            </a:r>
            <a:endParaRPr lang="zh-CN" altLang="en-US" sz="1600" b="1" dirty="0">
              <a:solidFill>
                <a:srgbClr val="003C7E"/>
              </a:solidFill>
              <a:latin typeface="Arial" panose="020B0604020202020204" pitchFamily="34" charset="0"/>
              <a:ea typeface="微软雅黑" panose="020B0503020204020204" pitchFamily="34" charset="-122"/>
            </a:endParaRPr>
          </a:p>
        </p:txBody>
      </p:sp>
      <p:sp>
        <p:nvSpPr>
          <p:cNvPr id="54281" name="文本框 43"/>
          <p:cNvSpPr txBox="1"/>
          <p:nvPr/>
        </p:nvSpPr>
        <p:spPr>
          <a:xfrm>
            <a:off x="6727825" y="3082925"/>
            <a:ext cx="1944688" cy="692150"/>
          </a:xfrm>
          <a:prstGeom prst="rect">
            <a:avLst/>
          </a:prstGeom>
          <a:noFill/>
          <a:ln w="9525">
            <a:noFill/>
          </a:ln>
        </p:spPr>
        <p:txBody>
          <a:bodyPr>
            <a:spAutoFit/>
          </a:bodyPr>
          <a:p>
            <a:pPr lvl="0" algn="ctr">
              <a:spcAft>
                <a:spcPts val="600"/>
              </a:spcAft>
            </a:pPr>
            <a:r>
              <a:rPr lang="zh-CN" altLang="en-US" b="1" dirty="0">
                <a:solidFill>
                  <a:srgbClr val="003C7E"/>
                </a:solidFill>
                <a:latin typeface="微软雅黑" panose="020B0503020204020204" pitchFamily="34" charset="-122"/>
                <a:ea typeface="微软雅黑" panose="020B0503020204020204" pitchFamily="34" charset="-122"/>
              </a:rPr>
              <a:t>配套供应链</a:t>
            </a:r>
            <a:endParaRPr lang="en-US" altLang="zh-CN" b="1" dirty="0">
              <a:solidFill>
                <a:srgbClr val="003C7E"/>
              </a:solidFill>
              <a:latin typeface="微软雅黑" panose="020B0503020204020204" pitchFamily="34" charset="-122"/>
              <a:ea typeface="微软雅黑" panose="020B0503020204020204" pitchFamily="34" charset="-122"/>
            </a:endParaRPr>
          </a:p>
          <a:p>
            <a:pPr lvl="0" algn="ctr"/>
            <a:r>
              <a:rPr lang="en-US" altLang="zh-CN" sz="1600" b="1" dirty="0">
                <a:solidFill>
                  <a:srgbClr val="003C7E"/>
                </a:solidFill>
                <a:latin typeface="Arial" panose="020B0604020202020204" pitchFamily="34" charset="0"/>
                <a:ea typeface="微软雅黑" panose="020B0503020204020204" pitchFamily="34" charset="-122"/>
              </a:rPr>
              <a:t>Supply</a:t>
            </a:r>
            <a:r>
              <a:rPr lang="zh-CN" altLang="en-US" sz="1600" b="1" dirty="0">
                <a:solidFill>
                  <a:srgbClr val="003C7E"/>
                </a:solidFill>
                <a:latin typeface="Arial" panose="020B0604020202020204" pitchFamily="34" charset="0"/>
                <a:ea typeface="微软雅黑" panose="020B0503020204020204" pitchFamily="34" charset="-122"/>
              </a:rPr>
              <a:t> </a:t>
            </a:r>
            <a:r>
              <a:rPr lang="en-US" altLang="zh-CN" sz="1600" b="1" dirty="0">
                <a:solidFill>
                  <a:srgbClr val="003C7E"/>
                </a:solidFill>
                <a:latin typeface="Arial" panose="020B0604020202020204" pitchFamily="34" charset="0"/>
                <a:ea typeface="微软雅黑" panose="020B0503020204020204" pitchFamily="34" charset="-122"/>
              </a:rPr>
              <a:t>Chain</a:t>
            </a:r>
            <a:endParaRPr lang="zh-CN" altLang="en-US" sz="1600" b="1" dirty="0">
              <a:solidFill>
                <a:srgbClr val="003C7E"/>
              </a:solidFill>
              <a:latin typeface="Arial" panose="020B0604020202020204" pitchFamily="34" charset="0"/>
              <a:ea typeface="微软雅黑" panose="020B0503020204020204" pitchFamily="34" charset="-122"/>
            </a:endParaRPr>
          </a:p>
        </p:txBody>
      </p:sp>
      <p:sp>
        <p:nvSpPr>
          <p:cNvPr id="54282" name="文本框 50"/>
          <p:cNvSpPr txBox="1"/>
          <p:nvPr/>
        </p:nvSpPr>
        <p:spPr>
          <a:xfrm>
            <a:off x="3597275" y="3082925"/>
            <a:ext cx="1944688" cy="692150"/>
          </a:xfrm>
          <a:prstGeom prst="rect">
            <a:avLst/>
          </a:prstGeom>
          <a:noFill/>
          <a:ln w="9525">
            <a:noFill/>
          </a:ln>
        </p:spPr>
        <p:txBody>
          <a:bodyPr>
            <a:spAutoFit/>
          </a:bodyPr>
          <a:p>
            <a:pPr lvl="0" algn="ctr">
              <a:spcAft>
                <a:spcPts val="600"/>
              </a:spcAft>
            </a:pPr>
            <a:r>
              <a:rPr lang="zh-CN" altLang="en-US" b="1" dirty="0">
                <a:solidFill>
                  <a:srgbClr val="003C7E"/>
                </a:solidFill>
                <a:latin typeface="微软雅黑" panose="020B0503020204020204" pitchFamily="34" charset="-122"/>
                <a:ea typeface="微软雅黑" panose="020B0503020204020204" pitchFamily="34" charset="-122"/>
              </a:rPr>
              <a:t>建造管理</a:t>
            </a:r>
            <a:endParaRPr lang="en-US" altLang="zh-CN" b="1" dirty="0">
              <a:solidFill>
                <a:srgbClr val="003C7E"/>
              </a:solidFill>
              <a:latin typeface="微软雅黑" panose="020B0503020204020204" pitchFamily="34" charset="-122"/>
              <a:ea typeface="微软雅黑" panose="020B0503020204020204" pitchFamily="34" charset="-122"/>
            </a:endParaRPr>
          </a:p>
          <a:p>
            <a:pPr lvl="0" algn="ctr"/>
            <a:r>
              <a:rPr lang="en-US" altLang="zh-CN" sz="1600" b="1" dirty="0">
                <a:solidFill>
                  <a:srgbClr val="003C7E"/>
                </a:solidFill>
                <a:latin typeface="Arial" panose="020B0604020202020204" pitchFamily="34" charset="0"/>
                <a:ea typeface="微软雅黑" panose="020B0503020204020204" pitchFamily="34" charset="-122"/>
              </a:rPr>
              <a:t>Construction</a:t>
            </a:r>
            <a:endParaRPr lang="zh-CN" altLang="en-US" sz="1600" b="1" dirty="0">
              <a:solidFill>
                <a:srgbClr val="003C7E"/>
              </a:solidFill>
              <a:latin typeface="Arial" panose="020B0604020202020204" pitchFamily="34" charset="0"/>
              <a:ea typeface="微软雅黑" panose="020B0503020204020204" pitchFamily="34" charset="-122"/>
            </a:endParaRPr>
          </a:p>
        </p:txBody>
      </p:sp>
      <p:pic>
        <p:nvPicPr>
          <p:cNvPr id="54283" name="图片 1"/>
          <p:cNvPicPr>
            <a:picLocks noChangeAspect="1"/>
          </p:cNvPicPr>
          <p:nvPr/>
        </p:nvPicPr>
        <p:blipFill>
          <a:blip r:embed="rId4"/>
          <a:stretch>
            <a:fillRect/>
          </a:stretch>
        </p:blipFill>
        <p:spPr>
          <a:xfrm>
            <a:off x="3705225" y="1955800"/>
            <a:ext cx="1728788" cy="898525"/>
          </a:xfrm>
          <a:prstGeom prst="rect">
            <a:avLst/>
          </a:prstGeom>
          <a:noFill/>
          <a:ln w="9525">
            <a:noFill/>
          </a:ln>
        </p:spPr>
      </p:pic>
      <p:pic>
        <p:nvPicPr>
          <p:cNvPr id="54284" name="图片 3"/>
          <p:cNvPicPr>
            <a:picLocks noChangeAspect="1"/>
          </p:cNvPicPr>
          <p:nvPr/>
        </p:nvPicPr>
        <p:blipFill>
          <a:blip r:embed="rId5"/>
          <a:stretch>
            <a:fillRect/>
          </a:stretch>
        </p:blipFill>
        <p:spPr>
          <a:xfrm>
            <a:off x="4060825" y="4078288"/>
            <a:ext cx="1036638" cy="1023937"/>
          </a:xfrm>
          <a:prstGeom prst="rect">
            <a:avLst/>
          </a:prstGeom>
          <a:noFill/>
          <a:ln w="9525">
            <a:noFill/>
          </a:ln>
        </p:spPr>
      </p:pic>
      <p:sp>
        <p:nvSpPr>
          <p:cNvPr id="54285" name="文本框 28"/>
          <p:cNvSpPr txBox="1"/>
          <p:nvPr/>
        </p:nvSpPr>
        <p:spPr>
          <a:xfrm>
            <a:off x="212725" y="5438775"/>
            <a:ext cx="1692275" cy="692150"/>
          </a:xfrm>
          <a:prstGeom prst="rect">
            <a:avLst/>
          </a:prstGeom>
          <a:noFill/>
          <a:ln w="9525">
            <a:noFill/>
          </a:ln>
        </p:spPr>
        <p:txBody>
          <a:bodyPr>
            <a:spAutoFit/>
          </a:bodyPr>
          <a:p>
            <a:pPr lvl="0" algn="ctr">
              <a:spcAft>
                <a:spcPts val="600"/>
              </a:spcAft>
            </a:pPr>
            <a:r>
              <a:rPr lang="zh-CN" altLang="en-US" b="1" dirty="0">
                <a:solidFill>
                  <a:srgbClr val="003C7E"/>
                </a:solidFill>
                <a:latin typeface="微软雅黑" panose="020B0503020204020204" pitchFamily="34" charset="-122"/>
                <a:ea typeface="微软雅黑" panose="020B0503020204020204" pitchFamily="34" charset="-122"/>
              </a:rPr>
              <a:t>咨询服务</a:t>
            </a:r>
            <a:endParaRPr lang="en-US" altLang="zh-CN" b="1" dirty="0">
              <a:solidFill>
                <a:srgbClr val="003C7E"/>
              </a:solidFill>
              <a:latin typeface="微软雅黑" panose="020B0503020204020204" pitchFamily="34" charset="-122"/>
              <a:ea typeface="微软雅黑" panose="020B0503020204020204" pitchFamily="34" charset="-122"/>
            </a:endParaRPr>
          </a:p>
          <a:p>
            <a:pPr lvl="0" algn="ctr"/>
            <a:r>
              <a:rPr lang="en-US" altLang="zh-CN" sz="1600" b="1" dirty="0">
                <a:solidFill>
                  <a:srgbClr val="003C7E"/>
                </a:solidFill>
                <a:latin typeface="Arial" panose="020B0604020202020204" pitchFamily="34" charset="0"/>
                <a:ea typeface="微软雅黑" panose="020B0503020204020204" pitchFamily="34" charset="-122"/>
              </a:rPr>
              <a:t>Consultance</a:t>
            </a:r>
            <a:endParaRPr lang="zh-CN" altLang="en-US" sz="1600" b="1" dirty="0">
              <a:solidFill>
                <a:srgbClr val="003C7E"/>
              </a:solidFill>
              <a:latin typeface="Arial" panose="020B0604020202020204" pitchFamily="34" charset="0"/>
              <a:ea typeface="微软雅黑" panose="020B0503020204020204" pitchFamily="34" charset="-122"/>
            </a:endParaRPr>
          </a:p>
        </p:txBody>
      </p:sp>
      <p:sp>
        <p:nvSpPr>
          <p:cNvPr id="54286" name="文本框 29"/>
          <p:cNvSpPr txBox="1"/>
          <p:nvPr/>
        </p:nvSpPr>
        <p:spPr>
          <a:xfrm>
            <a:off x="3705225" y="5443538"/>
            <a:ext cx="1692275" cy="692150"/>
          </a:xfrm>
          <a:prstGeom prst="rect">
            <a:avLst/>
          </a:prstGeom>
          <a:noFill/>
          <a:ln w="9525">
            <a:noFill/>
          </a:ln>
        </p:spPr>
        <p:txBody>
          <a:bodyPr>
            <a:spAutoFit/>
          </a:bodyPr>
          <a:p>
            <a:pPr lvl="0" algn="ctr">
              <a:spcAft>
                <a:spcPts val="600"/>
              </a:spcAft>
            </a:pPr>
            <a:r>
              <a:rPr lang="zh-CN" altLang="en-US" b="1" dirty="0">
                <a:solidFill>
                  <a:srgbClr val="003C7E"/>
                </a:solidFill>
                <a:latin typeface="微软雅黑" panose="020B0503020204020204" pitchFamily="34" charset="-122"/>
                <a:ea typeface="微软雅黑" panose="020B0503020204020204" pitchFamily="34" charset="-122"/>
              </a:rPr>
              <a:t>信息服务</a:t>
            </a:r>
            <a:endParaRPr lang="en-US" altLang="zh-CN" b="1" dirty="0">
              <a:solidFill>
                <a:srgbClr val="003C7E"/>
              </a:solidFill>
              <a:latin typeface="微软雅黑" panose="020B0503020204020204" pitchFamily="34" charset="-122"/>
              <a:ea typeface="微软雅黑" panose="020B0503020204020204" pitchFamily="34" charset="-122"/>
            </a:endParaRPr>
          </a:p>
          <a:p>
            <a:pPr lvl="0" algn="ctr"/>
            <a:r>
              <a:rPr lang="en-US" altLang="zh-CN" sz="1600" b="1" dirty="0">
                <a:solidFill>
                  <a:srgbClr val="003C7E"/>
                </a:solidFill>
                <a:latin typeface="Arial" panose="020B0604020202020204" pitchFamily="34" charset="0"/>
                <a:ea typeface="微软雅黑" panose="020B0503020204020204" pitchFamily="34" charset="-122"/>
              </a:rPr>
              <a:t>Information</a:t>
            </a:r>
            <a:endParaRPr lang="zh-CN" altLang="en-US" sz="1600" b="1" dirty="0">
              <a:solidFill>
                <a:srgbClr val="003C7E"/>
              </a:solidFill>
              <a:latin typeface="Arial" panose="020B0604020202020204" pitchFamily="34" charset="0"/>
              <a:ea typeface="微软雅黑" panose="020B0503020204020204" pitchFamily="34" charset="-122"/>
            </a:endParaRPr>
          </a:p>
        </p:txBody>
      </p:sp>
      <p:sp>
        <p:nvSpPr>
          <p:cNvPr id="5" name="文本框 4"/>
          <p:cNvSpPr txBox="1"/>
          <p:nvPr/>
        </p:nvSpPr>
        <p:spPr>
          <a:xfrm>
            <a:off x="7134225" y="4267200"/>
            <a:ext cx="1130300" cy="64611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600" b="1" i="0" u="none" strike="noStrike" kern="1200" cap="none" spc="0" normalizeH="0" baseline="0" noProof="0">
                <a:ln>
                  <a:noFill/>
                </a:ln>
                <a:solidFill>
                  <a:srgbClr val="003C7E"/>
                </a:solidFill>
                <a:effectLst/>
                <a:uLnTx/>
                <a:uFillTx/>
                <a:latin typeface="+mn-ea"/>
                <a:ea typeface="+mn-ea"/>
                <a:cs typeface="+mn-cs"/>
              </a:rPr>
              <a:t>……</a:t>
            </a:r>
            <a:endParaRPr kumimoji="1" lang="zh-CN" altLang="en-US" sz="3600" b="1" i="0" u="none" strike="noStrike" kern="1200" cap="none" spc="0" normalizeH="0" baseline="0" noProof="0" dirty="0">
              <a:ln>
                <a:noFill/>
              </a:ln>
              <a:solidFill>
                <a:srgbClr val="003C7E"/>
              </a:solidFill>
              <a:effectLst/>
              <a:uLnTx/>
              <a:uFillTx/>
              <a:latin typeface="+mn-ea"/>
              <a:ea typeface="+mn-ea"/>
              <a:cs typeface="+mn-cs"/>
            </a:endParaRPr>
          </a:p>
        </p:txBody>
      </p:sp>
      <p:sp>
        <p:nvSpPr>
          <p:cNvPr id="54288" name="矩形 3"/>
          <p:cNvSpPr/>
          <p:nvPr/>
        </p:nvSpPr>
        <p:spPr>
          <a:xfrm>
            <a:off x="476250" y="315913"/>
            <a:ext cx="6688138" cy="461962"/>
          </a:xfrm>
          <a:prstGeom prst="rect">
            <a:avLst/>
          </a:prstGeom>
          <a:noFill/>
          <a:ln w="9525">
            <a:noFill/>
          </a:ln>
        </p:spPr>
        <p:txBody>
          <a:bodyPr>
            <a:spAutoFit/>
          </a:bodyPr>
          <a:p>
            <a:pPr lvl="0" eaLnBrk="1" hangingPunct="1">
              <a:buFont typeface="Wingdings" panose="05000000000000000000" pitchFamily="2" charset="2"/>
              <a:buNone/>
            </a:pPr>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通过国际合作开展豪华邮轮设计建造</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矩形 34"/>
          <p:cNvSpPr/>
          <p:nvPr/>
        </p:nvSpPr>
        <p:spPr>
          <a:xfrm>
            <a:off x="6156325" y="458788"/>
            <a:ext cx="2451100" cy="276225"/>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Design</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construction</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5299"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4</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5300"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4.3</a:t>
            </a:r>
            <a:r>
              <a:rPr lang="zh-CN" altLang="en-US" sz="2000" b="1" dirty="0">
                <a:solidFill>
                  <a:srgbClr val="003C7E"/>
                </a:solidFill>
                <a:latin typeface="Arial" panose="020B0604020202020204" pitchFamily="34" charset="0"/>
                <a:ea typeface="微软雅黑" panose="020B0503020204020204" pitchFamily="34" charset="-122"/>
              </a:rPr>
              <a:t> 国际合作是必由之路  </a:t>
            </a:r>
            <a:r>
              <a:rPr lang="en-US" altLang="zh-CN" sz="2000" b="1" dirty="0">
                <a:solidFill>
                  <a:srgbClr val="003C7E"/>
                </a:solidFill>
                <a:latin typeface="Arial" panose="020B0604020202020204" pitchFamily="34" charset="0"/>
                <a:ea typeface="微软雅黑" panose="020B0503020204020204" pitchFamily="34" charset="-122"/>
              </a:rPr>
              <a:t>International Cooperation</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50" name="文本框 49"/>
          <p:cNvSpPr txBox="1"/>
          <p:nvPr/>
        </p:nvSpPr>
        <p:spPr>
          <a:xfrm>
            <a:off x="217488" y="4446914"/>
            <a:ext cx="8716168" cy="18264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5719" tIns="35719" rIns="35719" bIns="35719" spcCol="38100" anchor="ctr">
            <a:spAutoFit/>
          </a:bodyPr>
          <a:lstStyle/>
          <a:p>
            <a:pPr marL="285750" marR="0" lvl="0" indent="-285750" algn="just" defTabSz="410210" rtl="0" eaLnBrk="1" fontAlgn="auto" latinLnBrk="0" hangingPunct="0">
              <a:lnSpc>
                <a:spcPct val="150000"/>
              </a:lnSpc>
              <a:spcBef>
                <a:spcPts val="0"/>
              </a:spcBef>
              <a:spcAft>
                <a:spcPts val="0"/>
              </a:spcAft>
              <a:buClr>
                <a:schemeClr val="accent6">
                  <a:lumMod val="75000"/>
                </a:schemeClr>
              </a:buClr>
              <a:buSzTx/>
              <a:buFont typeface="Wingdings" panose="05000000000000000000" pitchFamily="2" charset="2"/>
              <a:buChar char="l"/>
              <a:defRPr/>
            </a:pP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通过与多国开展合作，从邮轮产业运营和最核心的设计制造两端入手，科学规划、合理布局。</a:t>
            </a:r>
            <a:endPar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endParaRPr>
          </a:p>
          <a:p>
            <a:pPr marL="273050" marR="0" lvl="0" indent="0" algn="just" defTabSz="410210" rtl="0" eaLnBrk="1" fontAlgn="auto" latinLnBrk="0" hangingPunct="0">
              <a:lnSpc>
                <a:spcPct val="100000"/>
              </a:lnSpc>
              <a:spcBef>
                <a:spcPts val="0"/>
              </a:spcBef>
              <a:spcAft>
                <a:spcPts val="1200"/>
              </a:spcAft>
              <a:buClrTx/>
              <a:buSzTx/>
              <a:buFontTx/>
              <a:buNone/>
              <a:defRPr/>
            </a:pP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Through cooperation with many countries, from the cruise industry operations and the core of the design and manufacture at both ends, scientific planning, rational layout.</a:t>
            </a:r>
            <a:endPar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endParaRPr>
          </a:p>
          <a:p>
            <a:pPr marL="285750" marR="0" lvl="0" indent="-285750" algn="just" defTabSz="410210" rtl="0" eaLnBrk="1" fontAlgn="auto" latinLnBrk="0" hangingPunct="0">
              <a:lnSpc>
                <a:spcPct val="150000"/>
              </a:lnSpc>
              <a:spcBef>
                <a:spcPts val="0"/>
              </a:spcBef>
              <a:spcAft>
                <a:spcPts val="0"/>
              </a:spcAft>
              <a:buClr>
                <a:schemeClr val="accent6">
                  <a:lumMod val="75000"/>
                </a:schemeClr>
              </a:buClr>
              <a:buSzTx/>
              <a:buFont typeface="Wingdings" panose="05000000000000000000" pitchFamily="2" charset="2"/>
              <a:buChar char="l"/>
              <a:defRPr/>
            </a:pP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形成涵盖邮轮</a:t>
            </a:r>
            <a:r>
              <a:rPr kumimoji="1" lang="zh-CN" altLang="en-US" sz="1600" b="1" i="0" u="none" strike="noStrike" kern="0" cap="none" spc="0" normalizeH="0" baseline="0" noProof="0" dirty="0">
                <a:ln>
                  <a:noFill/>
                </a:ln>
                <a:solidFill>
                  <a:srgbClr val="E46C0A"/>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运营</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、邮轮</a:t>
            </a:r>
            <a:r>
              <a:rPr kumimoji="1" lang="zh-CN" altLang="en-US" sz="1600" b="1" i="0" u="none" strike="noStrike" kern="0" cap="none" spc="0" normalizeH="0" baseline="0" noProof="0" dirty="0">
                <a:ln>
                  <a:noFill/>
                </a:ln>
                <a:solidFill>
                  <a:srgbClr val="E46C0A"/>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建造</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、邮轮入级</a:t>
            </a:r>
            <a:r>
              <a:rPr kumimoji="1" lang="zh-CN" altLang="en-US" sz="1600" b="1" i="0" u="none" strike="noStrike" kern="0" cap="none" spc="0" normalizeH="0" baseline="0" noProof="0" dirty="0">
                <a:ln>
                  <a:noFill/>
                </a:ln>
                <a:solidFill>
                  <a:srgbClr val="E46C0A"/>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检验</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、邮轮</a:t>
            </a:r>
            <a:r>
              <a:rPr kumimoji="1" lang="zh-CN" altLang="en-US" sz="1600" b="1" i="0" u="none" strike="noStrike" kern="0" cap="none" spc="0" normalizeH="0" baseline="0" noProof="0" dirty="0">
                <a:ln>
                  <a:noFill/>
                </a:ln>
                <a:solidFill>
                  <a:srgbClr val="E46C0A"/>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母港</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、邮轮</a:t>
            </a:r>
            <a:r>
              <a:rPr kumimoji="1" lang="zh-CN" altLang="en-US" sz="1600" b="1" i="0" u="none" strike="noStrike" kern="0" cap="none" spc="0" normalizeH="0" baseline="0" noProof="0" dirty="0">
                <a:ln>
                  <a:noFill/>
                </a:ln>
                <a:solidFill>
                  <a:srgbClr val="E46C0A"/>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投资</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的国际合作顶级联盟。</a:t>
            </a:r>
            <a:endPar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endParaRPr>
          </a:p>
          <a:p>
            <a:pPr marL="273050" marR="0" lvl="0" indent="0" algn="just" defTabSz="410210" rtl="0" eaLnBrk="1" fontAlgn="auto" latinLnBrk="0" hangingPunct="0">
              <a:lnSpc>
                <a:spcPct val="100000"/>
              </a:lnSpc>
              <a:spcBef>
                <a:spcPts val="0"/>
              </a:spcBef>
              <a:spcAft>
                <a:spcPts val="0"/>
              </a:spcAft>
              <a:buClrTx/>
              <a:buSzTx/>
              <a:buFontTx/>
              <a:buNone/>
              <a:defRPr/>
            </a:pP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The</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 </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top international cooperation alliance</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including</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 </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cruise operations,</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 </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ship</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 </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construction, classification survey,</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 </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cruise port,</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 </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cruise investment.</a:t>
            </a:r>
            <a:endPar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endParaRPr>
          </a:p>
        </p:txBody>
      </p:sp>
      <p:pic>
        <p:nvPicPr>
          <p:cNvPr id="55302" name="图片 1"/>
          <p:cNvPicPr>
            <a:picLocks noChangeAspect="1"/>
          </p:cNvPicPr>
          <p:nvPr/>
        </p:nvPicPr>
        <p:blipFill>
          <a:blip r:embed="rId1"/>
          <a:srcRect t="15860" b="31570"/>
          <a:stretch>
            <a:fillRect/>
          </a:stretch>
        </p:blipFill>
        <p:spPr>
          <a:xfrm>
            <a:off x="214313" y="1458913"/>
            <a:ext cx="8715375" cy="2927350"/>
          </a:xfrm>
          <a:prstGeom prst="rect">
            <a:avLst/>
          </a:prstGeom>
          <a:noFill/>
          <a:ln w="9525">
            <a:noFill/>
          </a:ln>
        </p:spPr>
      </p:pic>
      <p:sp>
        <p:nvSpPr>
          <p:cNvPr id="55303" name="矩形 3"/>
          <p:cNvSpPr/>
          <p:nvPr/>
        </p:nvSpPr>
        <p:spPr>
          <a:xfrm>
            <a:off x="476250" y="315913"/>
            <a:ext cx="6688138" cy="461962"/>
          </a:xfrm>
          <a:prstGeom prst="rect">
            <a:avLst/>
          </a:prstGeom>
          <a:noFill/>
          <a:ln w="9525">
            <a:noFill/>
          </a:ln>
        </p:spPr>
        <p:txBody>
          <a:bodyPr>
            <a:spAutoFit/>
          </a:bodyPr>
          <a:p>
            <a:pPr lvl="0" eaLnBrk="1" hangingPunct="1">
              <a:buFont typeface="Wingdings" panose="05000000000000000000" pitchFamily="2" charset="2"/>
              <a:buNone/>
            </a:pPr>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通过国际合作开展豪华邮轮设计建造</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矩形 27"/>
          <p:cNvSpPr/>
          <p:nvPr/>
        </p:nvSpPr>
        <p:spPr>
          <a:xfrm>
            <a:off x="6156325" y="458788"/>
            <a:ext cx="2451100" cy="276225"/>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Design</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construction</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12"/>
          <p:cNvGrpSpPr/>
          <p:nvPr/>
        </p:nvGrpSpPr>
        <p:grpSpPr>
          <a:xfrm>
            <a:off x="285750" y="163513"/>
            <a:ext cx="8572500" cy="6473825"/>
            <a:chOff x="285721" y="156920"/>
            <a:chExt cx="8572560" cy="6473848"/>
          </a:xfrm>
        </p:grpSpPr>
        <p:sp>
          <p:nvSpPr>
            <p:cNvPr id="19" name="矩形 18"/>
            <p:cNvSpPr/>
            <p:nvPr/>
          </p:nvSpPr>
          <p:spPr>
            <a:xfrm>
              <a:off x="285721" y="156920"/>
              <a:ext cx="8572560" cy="6473848"/>
            </a:xfrm>
            <a:prstGeom prst="rect">
              <a:avLst/>
            </a:prstGeom>
            <a:solidFill>
              <a:srgbClr val="0035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8921" name="组合 19"/>
            <p:cNvGrpSpPr/>
            <p:nvPr/>
          </p:nvGrpSpPr>
          <p:grpSpPr>
            <a:xfrm>
              <a:off x="7786717" y="156920"/>
              <a:ext cx="1071563" cy="1074737"/>
              <a:chOff x="7786717" y="156920"/>
              <a:chExt cx="1071563" cy="1074737"/>
            </a:xfrm>
          </p:grpSpPr>
          <p:sp>
            <p:nvSpPr>
              <p:cNvPr id="21" name="矩形 20"/>
              <p:cNvSpPr/>
              <p:nvPr/>
            </p:nvSpPr>
            <p:spPr>
              <a:xfrm>
                <a:off x="7786712" y="156920"/>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8143901" y="515696"/>
                <a:ext cx="357190"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8501092" y="158507"/>
                <a:ext cx="357189" cy="357189"/>
              </a:xfrm>
              <a:prstGeom prst="rect">
                <a:avLst/>
              </a:prstGeom>
              <a:solidFill>
                <a:srgbClr val="FAFAFF"/>
              </a:solidFill>
              <a:ln>
                <a:solidFill>
                  <a:srgbClr val="FAFAFF"/>
                </a:solidFill>
              </a:ln>
            </p:spPr>
            <p:style>
              <a:lnRef idx="2">
                <a:schemeClr val="accent1"/>
              </a:lnRef>
              <a:fillRef idx="1">
                <a:schemeClr val="lt1"/>
              </a:fillRef>
              <a:effectRef idx="0">
                <a:schemeClr val="accent1"/>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4" name="矩形 23"/>
              <p:cNvSpPr/>
              <p:nvPr/>
            </p:nvSpPr>
            <p:spPr>
              <a:xfrm>
                <a:off x="8501092" y="874473"/>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6" name="剪去单角的矩形 15"/>
          <p:cNvSpPr/>
          <p:nvPr/>
        </p:nvSpPr>
        <p:spPr>
          <a:xfrm>
            <a:off x="1142975" y="1035264"/>
            <a:ext cx="3286148" cy="1857388"/>
          </a:xfrm>
          <a:prstGeom prst="snip1Rect">
            <a:avLst/>
          </a:prstGeom>
          <a:solidFill>
            <a:srgbClr val="003570"/>
          </a:solidFill>
          <a:ln w="76200">
            <a:solidFill>
              <a:srgbClr val="FAFAF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p:txBody>
      </p:sp>
      <p:sp>
        <p:nvSpPr>
          <p:cNvPr id="17" name="TextBox 11"/>
          <p:cNvSpPr txBox="1"/>
          <p:nvPr/>
        </p:nvSpPr>
        <p:spPr>
          <a:xfrm>
            <a:off x="1285851" y="2106834"/>
            <a:ext cx="3571900" cy="707886"/>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目 录</a:t>
            </a:r>
            <a:endParaRPr kumimoji="0" lang="zh-CN" altLang="en-US" sz="4000" b="1" i="0" u="none" strike="noStrike" kern="1200" cap="none" spc="0" normalizeH="0" baseline="0" noProof="0" dirty="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38919" name="TextBox 13"/>
          <p:cNvSpPr txBox="1"/>
          <p:nvPr/>
        </p:nvSpPr>
        <p:spPr>
          <a:xfrm>
            <a:off x="1042988" y="3419475"/>
            <a:ext cx="7243762" cy="2170113"/>
          </a:xfrm>
          <a:prstGeom prst="rect">
            <a:avLst/>
          </a:prstGeom>
          <a:noFill/>
          <a:ln w="9525">
            <a:noFill/>
          </a:ln>
        </p:spPr>
        <p:txBody>
          <a:bodyPr>
            <a:spAutoFit/>
          </a:bodyPr>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rgbClr val="FFC000"/>
                </a:solidFill>
                <a:latin typeface="Arial" panose="020B0604020202020204" pitchFamily="34" charset="0"/>
                <a:ea typeface="宋体" panose="02010600030101010101" pitchFamily="2" charset="-122"/>
              </a:rPr>
              <a:t>SWS</a:t>
            </a:r>
            <a:r>
              <a:rPr lang="zh-CN" altLang="en-US" sz="2000" b="1" dirty="0">
                <a:solidFill>
                  <a:srgbClr val="FFC000"/>
                </a:solidFill>
                <a:latin typeface="微软雅黑" panose="020B0503020204020204" pitchFamily="34" charset="-122"/>
                <a:ea typeface="微软雅黑" panose="020B0503020204020204" pitchFamily="34" charset="-122"/>
              </a:rPr>
              <a:t>首制豪华邮轮进展情况</a:t>
            </a:r>
            <a:endParaRPr lang="en-US" altLang="zh-CN" sz="2000" b="1" dirty="0">
              <a:solidFill>
                <a:srgbClr val="FFC000"/>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船厂基本概况介绍</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为何要进军豪华邮轮产业</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通过国际合作开展豪华邮轮设计建造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6323"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4</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6324" name="TextBox 14"/>
          <p:cNvSpPr txBox="1"/>
          <p:nvPr/>
        </p:nvSpPr>
        <p:spPr>
          <a:xfrm>
            <a:off x="217488" y="947738"/>
            <a:ext cx="8723312" cy="400050"/>
          </a:xfrm>
          <a:prstGeom prst="rect">
            <a:avLst/>
          </a:prstGeom>
          <a:noFill/>
          <a:ln w="9525">
            <a:noFill/>
          </a:ln>
        </p:spPr>
        <p:txBody>
          <a:bodyPr>
            <a:spAutoFit/>
          </a:bodyPr>
          <a:p>
            <a:pPr marL="342900" lvl="0" indent="-342900">
              <a:buFont typeface="Wingdings" panose="05000000000000000000" pitchFamily="2" charset="2"/>
              <a:buNone/>
            </a:pPr>
            <a:r>
              <a:rPr lang="en-US" altLang="zh-CN" sz="2000" b="1" dirty="0">
                <a:solidFill>
                  <a:srgbClr val="003C7E"/>
                </a:solidFill>
                <a:latin typeface="Arial" panose="020B0604020202020204" pitchFamily="34" charset="0"/>
                <a:ea typeface="微软雅黑" panose="020B0503020204020204" pitchFamily="34" charset="-122"/>
              </a:rPr>
              <a:t>4.4</a:t>
            </a:r>
            <a:r>
              <a:rPr lang="zh-CN" altLang="en-US" sz="2000" b="1" dirty="0">
                <a:solidFill>
                  <a:srgbClr val="003C7E"/>
                </a:solidFill>
                <a:latin typeface="Arial" panose="020B0604020202020204" pitchFamily="34" charset="0"/>
                <a:ea typeface="微软雅黑" panose="020B0503020204020204" pitchFamily="34" charset="-122"/>
              </a:rPr>
              <a:t> 与</a:t>
            </a:r>
            <a:r>
              <a:rPr lang="en-US" altLang="zh-CN" sz="2000" b="1" dirty="0">
                <a:solidFill>
                  <a:srgbClr val="003C7E"/>
                </a:solidFill>
                <a:latin typeface="Arial" panose="020B0604020202020204" pitchFamily="34" charset="0"/>
                <a:ea typeface="微软雅黑" panose="020B0503020204020204" pitchFamily="34" charset="-122"/>
              </a:rPr>
              <a:t>UK Marine</a:t>
            </a:r>
            <a:r>
              <a:rPr lang="zh-CN" altLang="en-US" sz="2000" b="1" dirty="0">
                <a:solidFill>
                  <a:srgbClr val="003C7E"/>
                </a:solidFill>
                <a:latin typeface="Arial" panose="020B0604020202020204" pitchFamily="34" charset="0"/>
                <a:ea typeface="微软雅黑" panose="020B0503020204020204" pitchFamily="34" charset="-122"/>
              </a:rPr>
              <a:t>之间的联系</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56325" name="矩形 3"/>
          <p:cNvSpPr/>
          <p:nvPr/>
        </p:nvSpPr>
        <p:spPr>
          <a:xfrm>
            <a:off x="476250" y="315913"/>
            <a:ext cx="6688138" cy="461962"/>
          </a:xfrm>
          <a:prstGeom prst="rect">
            <a:avLst/>
          </a:prstGeom>
          <a:noFill/>
          <a:ln w="9525">
            <a:noFill/>
          </a:ln>
        </p:spPr>
        <p:txBody>
          <a:bodyPr>
            <a:spAutoFit/>
          </a:bodyPr>
          <a:p>
            <a:pPr lvl="0" eaLnBrk="1" hangingPunct="1">
              <a:buFont typeface="Wingdings" panose="05000000000000000000" pitchFamily="2" charset="2"/>
              <a:buNone/>
            </a:pPr>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通过国际合作开展豪华邮轮设计建造</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矩形 26"/>
          <p:cNvSpPr/>
          <p:nvPr/>
        </p:nvSpPr>
        <p:spPr>
          <a:xfrm>
            <a:off x="6156325" y="458788"/>
            <a:ext cx="2451100" cy="276225"/>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Design</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construction</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pic>
        <p:nvPicPr>
          <p:cNvPr id="56327" name="图片 1"/>
          <p:cNvPicPr>
            <a:picLocks noChangeAspect="1"/>
          </p:cNvPicPr>
          <p:nvPr/>
        </p:nvPicPr>
        <p:blipFill>
          <a:blip r:embed="rId1"/>
          <a:stretch>
            <a:fillRect/>
          </a:stretch>
        </p:blipFill>
        <p:spPr>
          <a:xfrm>
            <a:off x="217488" y="1458913"/>
            <a:ext cx="1617662" cy="1617662"/>
          </a:xfrm>
          <a:prstGeom prst="rect">
            <a:avLst/>
          </a:prstGeom>
          <a:noFill/>
          <a:ln w="9525">
            <a:noFill/>
          </a:ln>
        </p:spPr>
      </p:pic>
      <p:sp>
        <p:nvSpPr>
          <p:cNvPr id="31" name="文本框 30"/>
          <p:cNvSpPr txBox="1"/>
          <p:nvPr/>
        </p:nvSpPr>
        <p:spPr>
          <a:xfrm>
            <a:off x="1979712" y="1369906"/>
            <a:ext cx="6961088" cy="2195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5719" tIns="35719" rIns="35719" bIns="35719" spcCol="38100" anchor="ctr">
            <a:spAutoFit/>
          </a:bodyPr>
          <a:lstStyle/>
          <a:p>
            <a:pPr marL="0" marR="0" lvl="0" indent="0" algn="just" defTabSz="410210" rtl="0" eaLnBrk="1" fontAlgn="auto" latinLnBrk="0" hangingPunct="0">
              <a:lnSpc>
                <a:spcPct val="150000"/>
              </a:lnSpc>
              <a:spcBef>
                <a:spcPts val="0"/>
              </a:spcBef>
              <a:spcAft>
                <a:spcPts val="0"/>
              </a:spcAft>
              <a:buClr>
                <a:schemeClr val="accent6">
                  <a:lumMod val="75000"/>
                </a:schemeClr>
              </a:buClr>
              <a:buSzTx/>
              <a:buFontTx/>
              <a:buNone/>
              <a:defRPr/>
            </a:pPr>
            <a:r>
              <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UK Marine</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能够在邮轮、海军、商业、海工可再生能源等部门提供制造和提供支持服务，有超过</a:t>
            </a:r>
            <a:r>
              <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5000</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家英国公司，产生近￡</a:t>
            </a:r>
            <a:r>
              <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10bn</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的营业额以及对</a:t>
            </a:r>
            <a:r>
              <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GDP</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贡献超过￡</a:t>
            </a:r>
            <a:r>
              <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3.5bn</a:t>
            </a:r>
            <a:r>
              <a:rPr kumimoji="1" lang="zh-CN" altLang="en-US"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a:t>
            </a:r>
            <a:endParaRPr kumimoji="1"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endParaRPr>
          </a:p>
          <a:p>
            <a:pPr marL="14605" marR="0" lvl="0" indent="0" algn="just" defTabSz="410210" rtl="0" eaLnBrk="1" fontAlgn="auto" latinLnBrk="0" hangingPunct="0">
              <a:lnSpc>
                <a:spcPct val="100000"/>
              </a:lnSpc>
              <a:spcBef>
                <a:spcPts val="0"/>
              </a:spcBef>
              <a:spcAft>
                <a:spcPts val="1200"/>
              </a:spcAft>
              <a:buClrTx/>
              <a:buSzTx/>
              <a:buFontTx/>
              <a:buNone/>
              <a:defRPr/>
            </a:pP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UK marine industries provide support services in the Leisure, Naval, Commercial, Offshore Renewable Energy and other sectors. They include over 5,000 companies across the UK</a:t>
            </a:r>
            <a:r>
              <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a:t>
            </a:r>
            <a:r>
              <a:rPr kumimoji="1"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rPr>
              <a:t>Generate nearly £10bn turnover, and contribute over £3.5bn Gross Value Added to the nation’s GDP.</a:t>
            </a:r>
            <a:endParaRPr kumimoji="1" lang="zh-CN" altLang="en-US" sz="1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Black" panose="020B0A04020102020204"/>
            </a:endParaRPr>
          </a:p>
        </p:txBody>
      </p:sp>
      <p:pic>
        <p:nvPicPr>
          <p:cNvPr id="56329" name="图片 3"/>
          <p:cNvPicPr>
            <a:picLocks noChangeAspect="1"/>
          </p:cNvPicPr>
          <p:nvPr/>
        </p:nvPicPr>
        <p:blipFill>
          <a:blip r:embed="rId2"/>
          <a:stretch>
            <a:fillRect/>
          </a:stretch>
        </p:blipFill>
        <p:spPr>
          <a:xfrm>
            <a:off x="217488" y="3871913"/>
            <a:ext cx="1917700" cy="1231900"/>
          </a:xfrm>
          <a:prstGeom prst="rect">
            <a:avLst/>
          </a:prstGeom>
          <a:noFill/>
          <a:ln w="9525">
            <a:noFill/>
          </a:ln>
        </p:spPr>
      </p:pic>
      <p:sp>
        <p:nvSpPr>
          <p:cNvPr id="56330" name="文本框 4"/>
          <p:cNvSpPr txBox="1"/>
          <p:nvPr/>
        </p:nvSpPr>
        <p:spPr>
          <a:xfrm>
            <a:off x="149225" y="5213350"/>
            <a:ext cx="2054225" cy="584200"/>
          </a:xfrm>
          <a:prstGeom prst="rect">
            <a:avLst/>
          </a:prstGeom>
          <a:noFill/>
          <a:ln w="9525">
            <a:noFill/>
          </a:ln>
        </p:spPr>
        <p:txBody>
          <a:bodyPr>
            <a:spAutoFit/>
          </a:bodyPr>
          <a:p>
            <a:pPr lvl="0" algn="ctr"/>
            <a:r>
              <a:rPr lang="zh-CN" altLang="en-US" sz="1600" dirty="0">
                <a:latin typeface="微软雅黑" panose="020B0503020204020204" pitchFamily="34" charset="-122"/>
                <a:ea typeface="微软雅黑" panose="020B0503020204020204" pitchFamily="34" charset="-122"/>
              </a:rPr>
              <a:t>英国驻上海总领事馆</a:t>
            </a:r>
            <a:endParaRPr lang="en-US" altLang="zh-CN" sz="1600" dirty="0">
              <a:latin typeface="微软雅黑" panose="020B0503020204020204" pitchFamily="34" charset="-122"/>
              <a:ea typeface="微软雅黑" panose="020B0503020204020204" pitchFamily="34" charset="-122"/>
            </a:endParaRPr>
          </a:p>
          <a:p>
            <a:pPr lvl="0" algn="ctr"/>
            <a:r>
              <a:rPr lang="zh-CN" altLang="en-US" sz="1600" dirty="0">
                <a:latin typeface="微软雅黑" panose="020B0503020204020204" pitchFamily="34" charset="-122"/>
                <a:ea typeface="微软雅黑" panose="020B0503020204020204" pitchFamily="34" charset="-122"/>
              </a:rPr>
              <a:t>国际贸易部</a:t>
            </a:r>
            <a:endParaRPr lang="zh-CN" altLang="en-US" sz="1600" dirty="0">
              <a:latin typeface="微软雅黑" panose="020B0503020204020204" pitchFamily="34" charset="-122"/>
              <a:ea typeface="微软雅黑" panose="020B0503020204020204" pitchFamily="34" charset="-122"/>
            </a:endParaRPr>
          </a:p>
        </p:txBody>
      </p:sp>
      <p:pic>
        <p:nvPicPr>
          <p:cNvPr id="56331" name="dnn_BindLOGO_imgLogo" descr="PFJ Maritime">
            <a:hlinkClick r:id="rId3" tooltip="&quot;PFJ Maritime&quot;"/>
          </p:cNvPr>
          <p:cNvPicPr>
            <a:picLocks noChangeAspect="1"/>
          </p:cNvPicPr>
          <p:nvPr/>
        </p:nvPicPr>
        <p:blipFill>
          <a:blip r:embed="rId4"/>
          <a:stretch>
            <a:fillRect/>
          </a:stretch>
        </p:blipFill>
        <p:spPr>
          <a:xfrm>
            <a:off x="5148263" y="5065713"/>
            <a:ext cx="1400175" cy="649287"/>
          </a:xfrm>
          <a:prstGeom prst="rect">
            <a:avLst/>
          </a:prstGeom>
          <a:noFill/>
          <a:ln w="9525">
            <a:noFill/>
          </a:ln>
        </p:spPr>
      </p:pic>
      <p:pic>
        <p:nvPicPr>
          <p:cNvPr id="56332" name="ctl00_ctl00_CorePlaceHolder_DisplayPagePlaceHolder_ctl00_directoriesCatalog_ctl00_ctl00_imgPrimaryImage" descr="http://www.maritimeindustries.org/write/directory/635222883352332000.jpg"/>
          <p:cNvPicPr>
            <a:picLocks noChangeAspect="1"/>
          </p:cNvPicPr>
          <p:nvPr/>
        </p:nvPicPr>
        <p:blipFill>
          <a:blip r:embed="rId5"/>
          <a:stretch>
            <a:fillRect/>
          </a:stretch>
        </p:blipFill>
        <p:spPr>
          <a:xfrm>
            <a:off x="3059113" y="3871913"/>
            <a:ext cx="1520825" cy="800100"/>
          </a:xfrm>
          <a:prstGeom prst="rect">
            <a:avLst/>
          </a:prstGeom>
          <a:noFill/>
          <a:ln w="9525">
            <a:noFill/>
          </a:ln>
        </p:spPr>
      </p:pic>
      <p:pic>
        <p:nvPicPr>
          <p:cNvPr id="56333" name="ctl00_ctl00_CorePlaceHolder_DisplayPagePlaceHolder_ctl00_directoriesCatalog_ctl00_ctl00_imgPrimaryImage" descr="http://www.maritimeindustries.org/write/directory/635163282623716000.jpg"/>
          <p:cNvPicPr>
            <a:picLocks noChangeAspect="1"/>
          </p:cNvPicPr>
          <p:nvPr/>
        </p:nvPicPr>
        <p:blipFill>
          <a:blip r:embed="rId6"/>
          <a:stretch>
            <a:fillRect/>
          </a:stretch>
        </p:blipFill>
        <p:spPr>
          <a:xfrm>
            <a:off x="3059113" y="4876800"/>
            <a:ext cx="1520825" cy="1027113"/>
          </a:xfrm>
          <a:prstGeom prst="rect">
            <a:avLst/>
          </a:prstGeom>
          <a:noFill/>
          <a:ln w="9525">
            <a:noFill/>
          </a:ln>
        </p:spPr>
      </p:pic>
      <p:pic>
        <p:nvPicPr>
          <p:cNvPr id="56334" name="ctl00_ctl00_CorePlaceHolder_DisplayPagePlaceHolder_ctl00_directoriesCatalog_ctl00_ctl00_imgPrimaryImage" descr="http://www.maritimeindustries.org/write/directory/635515591994748000.jpg"/>
          <p:cNvPicPr>
            <a:picLocks noChangeAspect="1"/>
          </p:cNvPicPr>
          <p:nvPr/>
        </p:nvPicPr>
        <p:blipFill>
          <a:blip r:embed="rId7"/>
          <a:stretch>
            <a:fillRect/>
          </a:stretch>
        </p:blipFill>
        <p:spPr>
          <a:xfrm>
            <a:off x="4906963" y="3989388"/>
            <a:ext cx="1882775" cy="565150"/>
          </a:xfrm>
          <a:prstGeom prst="rect">
            <a:avLst/>
          </a:prstGeom>
          <a:noFill/>
          <a:ln w="9525">
            <a:noFill/>
          </a:ln>
        </p:spPr>
      </p:pic>
      <p:pic>
        <p:nvPicPr>
          <p:cNvPr id="56335" name="ctl00_ctl00_CorePlaceHolder_DisplayPagePlaceHolder_ctl00_directoriesCatalog_ctl00_ctl00_imgPrimaryImage" descr="http://www.maritimeindustries.org/write/directory/634649910327505000.jpg"/>
          <p:cNvPicPr>
            <a:picLocks noChangeAspect="1"/>
          </p:cNvPicPr>
          <p:nvPr/>
        </p:nvPicPr>
        <p:blipFill>
          <a:blip r:embed="rId8"/>
          <a:stretch>
            <a:fillRect/>
          </a:stretch>
        </p:blipFill>
        <p:spPr>
          <a:xfrm>
            <a:off x="7094538" y="3873500"/>
            <a:ext cx="1846262" cy="728663"/>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7347"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4</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7348"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4.5</a:t>
            </a:r>
            <a:r>
              <a:rPr lang="zh-CN" altLang="en-US" sz="2000" b="1" dirty="0">
                <a:solidFill>
                  <a:srgbClr val="003C7E"/>
                </a:solidFill>
                <a:latin typeface="Arial" panose="020B0604020202020204" pitchFamily="34" charset="0"/>
                <a:ea typeface="微软雅黑" panose="020B0503020204020204" pitchFamily="34" charset="-122"/>
              </a:rPr>
              <a:t> 国际合作的好处  </a:t>
            </a:r>
            <a:r>
              <a:rPr lang="en-US" altLang="zh-CN" sz="2000" b="1" dirty="0">
                <a:solidFill>
                  <a:srgbClr val="003C7E"/>
                </a:solidFill>
                <a:latin typeface="Arial" panose="020B0604020202020204" pitchFamily="34" charset="0"/>
                <a:ea typeface="微软雅黑" panose="020B0503020204020204" pitchFamily="34" charset="-122"/>
              </a:rPr>
              <a:t>Benefit</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of</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cooperation</a:t>
            </a:r>
            <a:endParaRPr lang="zh-CN" altLang="en-US" sz="2000" b="1" dirty="0">
              <a:solidFill>
                <a:srgbClr val="003C7E"/>
              </a:solidFill>
              <a:latin typeface="Arial" panose="020B0604020202020204" pitchFamily="34" charset="0"/>
              <a:ea typeface="微软雅黑" panose="020B0503020204020204" pitchFamily="34" charset="-122"/>
            </a:endParaRPr>
          </a:p>
        </p:txBody>
      </p:sp>
      <p:grpSp>
        <p:nvGrpSpPr>
          <p:cNvPr id="57349" name="组 15"/>
          <p:cNvGrpSpPr/>
          <p:nvPr/>
        </p:nvGrpSpPr>
        <p:grpSpPr>
          <a:xfrm>
            <a:off x="211138" y="1485900"/>
            <a:ext cx="8721725" cy="1981200"/>
            <a:chOff x="217489" y="1516701"/>
            <a:chExt cx="8723311" cy="1980829"/>
          </a:xfrm>
        </p:grpSpPr>
        <p:sp>
          <p:nvSpPr>
            <p:cNvPr id="57358" name="文本框 1"/>
            <p:cNvSpPr txBox="1"/>
            <p:nvPr/>
          </p:nvSpPr>
          <p:spPr>
            <a:xfrm>
              <a:off x="3348608" y="1973815"/>
              <a:ext cx="5592192" cy="1523715"/>
            </a:xfrm>
            <a:prstGeom prst="rect">
              <a:avLst/>
            </a:prstGeom>
            <a:noFill/>
            <a:ln w="9525">
              <a:noFill/>
            </a:ln>
          </p:spPr>
          <p:txBody>
            <a:bodyPr>
              <a:spAutoFit/>
            </a:bodyPr>
            <a:p>
              <a:pPr lvl="0">
                <a:spcAft>
                  <a:spcPts val="600"/>
                </a:spcAft>
              </a:pPr>
              <a:r>
                <a:rPr lang="zh-CN" altLang="en-US" sz="1600" dirty="0">
                  <a:latin typeface="微软雅黑" panose="020B0503020204020204" pitchFamily="34" charset="-122"/>
                  <a:ea typeface="微软雅黑" panose="020B0503020204020204" pitchFamily="34" charset="-122"/>
                </a:rPr>
                <a:t>共同发展是合作机制，互利共赢是主题基调，文化融合促进战略的协调，决定合作共赢最终产生的实效。</a:t>
              </a:r>
              <a:endParaRPr lang="en-US" altLang="zh-CN" sz="1600" dirty="0">
                <a:latin typeface="微软雅黑" panose="020B0503020204020204" pitchFamily="34" charset="-122"/>
                <a:ea typeface="微软雅黑" panose="020B0503020204020204" pitchFamily="34" charset="-122"/>
              </a:endParaRPr>
            </a:p>
            <a:p>
              <a:pPr lvl="0" algn="just"/>
              <a:r>
                <a:rPr lang="en-US" altLang="zh-CN" sz="1400" dirty="0">
                  <a:latin typeface="Arial" panose="020B0604020202020204" pitchFamily="34" charset="0"/>
                  <a:ea typeface="Arial" panose="020B0604020202020204" pitchFamily="34" charset="0"/>
                </a:rPr>
                <a:t>Common development is the cooperative mechanism, mutual benefit and win-win is the theme of the tone, cultural integration to promote the coordination of the strategy to determine the effectiveness of cooperation and win-win results.</a:t>
              </a:r>
              <a:endParaRPr lang="en-US" altLang="zh-CN" sz="1400" dirty="0">
                <a:latin typeface="Arial" panose="020B0604020202020204" pitchFamily="34" charset="0"/>
                <a:ea typeface="Arial" panose="020B0604020202020204" pitchFamily="34" charset="0"/>
              </a:endParaRPr>
            </a:p>
          </p:txBody>
        </p:sp>
        <p:pic>
          <p:nvPicPr>
            <p:cNvPr id="25" name="图片 24" descr="IMG_8439.JPG"/>
            <p:cNvPicPr>
              <a:picLocks noChangeAspect="1"/>
            </p:cNvPicPr>
            <p:nvPr/>
          </p:nvPicPr>
          <p:blipFill>
            <a:blip r:embed="rId1" cstate="print"/>
            <a:stretch>
              <a:fillRect/>
            </a:stretch>
          </p:blipFill>
          <p:spPr>
            <a:xfrm>
              <a:off x="217489" y="1516701"/>
              <a:ext cx="2914352" cy="1942901"/>
            </a:xfrm>
            <a:prstGeom prst="snip1Rect">
              <a:avLst>
                <a:gd name="adj" fmla="val 0"/>
              </a:avLst>
            </a:prstGeom>
            <a:noFill/>
            <a:ln w="9525">
              <a:noFill/>
              <a:miter lim="800000"/>
              <a:headEnd/>
              <a:tailEnd/>
            </a:ln>
            <a:effectLst>
              <a:outerShdw sx="1000" sy="1000" algn="tl" rotWithShape="0">
                <a:prstClr val="black"/>
              </a:outerShdw>
            </a:effectLst>
          </p:spPr>
        </p:pic>
        <p:sp>
          <p:nvSpPr>
            <p:cNvPr id="57360" name="文本框 2"/>
            <p:cNvSpPr txBox="1"/>
            <p:nvPr/>
          </p:nvSpPr>
          <p:spPr>
            <a:xfrm>
              <a:off x="3348039" y="1516701"/>
              <a:ext cx="5018086" cy="369819"/>
            </a:xfrm>
            <a:prstGeom prst="rect">
              <a:avLst/>
            </a:prstGeom>
            <a:noFill/>
            <a:ln w="9525">
              <a:noFill/>
            </a:ln>
          </p:spPr>
          <p:txBody>
            <a:bodyPr>
              <a:spAutoFit/>
            </a:bodyPr>
            <a:p>
              <a:pPr lvl="0"/>
              <a:r>
                <a:rPr lang="zh-CN" altLang="en-US" b="1" dirty="0">
                  <a:solidFill>
                    <a:srgbClr val="003C7E"/>
                  </a:solidFill>
                  <a:latin typeface="微软雅黑" panose="020B0503020204020204" pitchFamily="34" charset="-122"/>
                  <a:ea typeface="微软雅黑" panose="020B0503020204020204" pitchFamily="34" charset="-122"/>
                </a:rPr>
                <a:t>促进文化融合 </a:t>
              </a:r>
              <a:r>
                <a:rPr lang="en-US" altLang="zh-CN" b="1" dirty="0">
                  <a:solidFill>
                    <a:srgbClr val="003C7E"/>
                  </a:solidFill>
                  <a:latin typeface="Arial" panose="020B0604020202020204" pitchFamily="34" charset="0"/>
                  <a:ea typeface="宋体" panose="02010600030101010101" pitchFamily="2" charset="-122"/>
                </a:rPr>
                <a:t>Promote cultural integration</a:t>
              </a:r>
              <a:endParaRPr lang="zh-CN" altLang="en-US" b="1" dirty="0">
                <a:solidFill>
                  <a:srgbClr val="003C7E"/>
                </a:solidFill>
                <a:latin typeface="Arial" panose="020B0604020202020204" pitchFamily="34" charset="0"/>
                <a:ea typeface="宋体" panose="02010600030101010101" pitchFamily="2" charset="-122"/>
              </a:endParaRPr>
            </a:p>
          </p:txBody>
        </p:sp>
      </p:grpSp>
      <p:grpSp>
        <p:nvGrpSpPr>
          <p:cNvPr id="57350" name="组 17"/>
          <p:cNvGrpSpPr/>
          <p:nvPr/>
        </p:nvGrpSpPr>
        <p:grpSpPr>
          <a:xfrm>
            <a:off x="211138" y="3662363"/>
            <a:ext cx="8721725" cy="1893887"/>
            <a:chOff x="217488" y="4123718"/>
            <a:chExt cx="8723312" cy="1894329"/>
          </a:xfrm>
        </p:grpSpPr>
        <p:pic>
          <p:nvPicPr>
            <p:cNvPr id="26" name="图片 25" descr="2013-08-14_095910.png"/>
            <p:cNvPicPr>
              <a:picLocks noChangeAspect="1"/>
            </p:cNvPicPr>
            <p:nvPr/>
          </p:nvPicPr>
          <p:blipFill>
            <a:blip r:embed="rId2" cstate="print"/>
            <a:stretch>
              <a:fillRect/>
            </a:stretch>
          </p:blipFill>
          <p:spPr>
            <a:xfrm>
              <a:off x="6026447" y="4123718"/>
              <a:ext cx="2914353" cy="1894329"/>
            </a:xfrm>
            <a:prstGeom prst="snip1Rect">
              <a:avLst>
                <a:gd name="adj" fmla="val 0"/>
              </a:avLst>
            </a:prstGeom>
            <a:noFill/>
            <a:ln w="9525">
              <a:noFill/>
              <a:miter lim="800000"/>
              <a:headEnd/>
              <a:tailEnd/>
            </a:ln>
            <a:effectLst>
              <a:outerShdw sx="1000" sy="1000" algn="tl" rotWithShape="0">
                <a:prstClr val="black"/>
              </a:outerShdw>
            </a:effectLst>
          </p:spPr>
        </p:pic>
        <p:grpSp>
          <p:nvGrpSpPr>
            <p:cNvPr id="57355" name="组 14"/>
            <p:cNvGrpSpPr/>
            <p:nvPr/>
          </p:nvGrpSpPr>
          <p:grpSpPr>
            <a:xfrm>
              <a:off x="217488" y="4125306"/>
              <a:ext cx="5808662" cy="1351167"/>
              <a:chOff x="217488" y="3962921"/>
              <a:chExt cx="5808662" cy="1351167"/>
            </a:xfrm>
          </p:grpSpPr>
          <p:sp>
            <p:nvSpPr>
              <p:cNvPr id="57356" name="文本框 22"/>
              <p:cNvSpPr txBox="1"/>
              <p:nvPr/>
            </p:nvSpPr>
            <p:spPr>
              <a:xfrm>
                <a:off x="217488" y="4405936"/>
                <a:ext cx="5649912" cy="908152"/>
              </a:xfrm>
              <a:prstGeom prst="rect">
                <a:avLst/>
              </a:prstGeom>
              <a:noFill/>
              <a:ln w="9525">
                <a:noFill/>
              </a:ln>
            </p:spPr>
            <p:txBody>
              <a:bodyPr>
                <a:spAutoFit/>
              </a:bodyPr>
              <a:p>
                <a:pPr lvl="0">
                  <a:spcAft>
                    <a:spcPts val="600"/>
                  </a:spcAft>
                </a:pPr>
                <a:r>
                  <a:rPr lang="zh-CN" altLang="en-US" sz="1600" dirty="0">
                    <a:latin typeface="微软雅黑" panose="020B0503020204020204" pitchFamily="34" charset="-122"/>
                    <a:ea typeface="微软雅黑" panose="020B0503020204020204" pitchFamily="34" charset="-122"/>
                  </a:rPr>
                  <a:t>中欧在邮轮上不会形成竞争关系，而是合作关系。</a:t>
                </a:r>
                <a:endParaRPr lang="en-US" altLang="zh-CN" sz="1600" dirty="0">
                  <a:latin typeface="微软雅黑" panose="020B0503020204020204" pitchFamily="34" charset="-122"/>
                  <a:ea typeface="微软雅黑" panose="020B0503020204020204" pitchFamily="34" charset="-122"/>
                </a:endParaRPr>
              </a:p>
              <a:p>
                <a:pPr lvl="0" algn="just">
                  <a:spcAft>
                    <a:spcPts val="600"/>
                  </a:spcAft>
                </a:pPr>
                <a:r>
                  <a:rPr lang="en-US" altLang="zh-CN" sz="1600" dirty="0">
                    <a:latin typeface="Arial" panose="020B0604020202020204" pitchFamily="34" charset="0"/>
                    <a:ea typeface="宋体" panose="02010600030101010101" pitchFamily="2" charset="-122"/>
                  </a:rPr>
                  <a:t>China and Europe will not be competitive relationship</a:t>
                </a:r>
                <a:r>
                  <a:rPr lang="zh-CN" altLang="en-US" sz="1600" dirty="0">
                    <a:latin typeface="Arial" panose="020B0604020202020204" pitchFamily="34" charset="0"/>
                    <a:ea typeface="宋体" panose="02010600030101010101" pitchFamily="2" charset="-122"/>
                  </a:rPr>
                  <a:t> </a:t>
                </a:r>
                <a:r>
                  <a:rPr lang="en-US" altLang="zh-CN" sz="1600" dirty="0">
                    <a:latin typeface="Arial" panose="020B0604020202020204" pitchFamily="34" charset="0"/>
                    <a:ea typeface="宋体" panose="02010600030101010101" pitchFamily="2" charset="-122"/>
                  </a:rPr>
                  <a:t>in the cruise</a:t>
                </a:r>
                <a:r>
                  <a:rPr lang="zh-CN" altLang="en-US" sz="1600" dirty="0">
                    <a:latin typeface="Arial" panose="020B0604020202020204" pitchFamily="34" charset="0"/>
                    <a:ea typeface="宋体" panose="02010600030101010101" pitchFamily="2" charset="-122"/>
                  </a:rPr>
                  <a:t> </a:t>
                </a:r>
                <a:r>
                  <a:rPr lang="en-US" altLang="zh-CN" sz="1600" dirty="0">
                    <a:latin typeface="Arial" panose="020B0604020202020204" pitchFamily="34" charset="0"/>
                    <a:ea typeface="宋体" panose="02010600030101010101" pitchFamily="2" charset="-122"/>
                  </a:rPr>
                  <a:t>project , but will be the cooperative relationship</a:t>
                </a:r>
                <a:endParaRPr lang="en-US" altLang="zh-CN" sz="1600" dirty="0">
                  <a:latin typeface="Arial" panose="020B0604020202020204" pitchFamily="34" charset="0"/>
                  <a:ea typeface="宋体" panose="02010600030101010101" pitchFamily="2" charset="-122"/>
                </a:endParaRPr>
              </a:p>
            </p:txBody>
          </p:sp>
          <p:sp>
            <p:nvSpPr>
              <p:cNvPr id="57357" name="文本框 26"/>
              <p:cNvSpPr txBox="1"/>
              <p:nvPr/>
            </p:nvSpPr>
            <p:spPr>
              <a:xfrm>
                <a:off x="217488" y="3962921"/>
                <a:ext cx="5808662" cy="369973"/>
              </a:xfrm>
              <a:prstGeom prst="rect">
                <a:avLst/>
              </a:prstGeom>
              <a:noFill/>
              <a:ln w="9525">
                <a:noFill/>
              </a:ln>
            </p:spPr>
            <p:txBody>
              <a:bodyPr>
                <a:spAutoFit/>
              </a:bodyPr>
              <a:p>
                <a:pPr lvl="0"/>
                <a:r>
                  <a:rPr lang="zh-CN" altLang="en-US" b="1" dirty="0">
                    <a:solidFill>
                      <a:srgbClr val="003C7E"/>
                    </a:solidFill>
                    <a:latin typeface="微软雅黑" panose="020B0503020204020204" pitchFamily="34" charset="-122"/>
                    <a:ea typeface="微软雅黑" panose="020B0503020204020204" pitchFamily="34" charset="-122"/>
                  </a:rPr>
                  <a:t>中欧友好合作关系 </a:t>
                </a:r>
                <a:r>
                  <a:rPr lang="en-US" altLang="zh-CN" b="1" dirty="0">
                    <a:solidFill>
                      <a:srgbClr val="003C7E"/>
                    </a:solidFill>
                    <a:latin typeface="Arial" panose="020B0604020202020204" pitchFamily="34" charset="0"/>
                    <a:ea typeface="宋体" panose="02010600030101010101" pitchFamily="2" charset="-122"/>
                  </a:rPr>
                  <a:t>Friendly cooperative relationship</a:t>
                </a:r>
                <a:endParaRPr lang="zh-CN" altLang="en-US" b="1" dirty="0">
                  <a:solidFill>
                    <a:srgbClr val="003C7E"/>
                  </a:solidFill>
                  <a:latin typeface="Arial" panose="020B0604020202020204" pitchFamily="34" charset="0"/>
                  <a:ea typeface="宋体" panose="02010600030101010101" pitchFamily="2" charset="-122"/>
                </a:endParaRPr>
              </a:p>
            </p:txBody>
          </p:sp>
        </p:grpSp>
      </p:grpSp>
      <p:sp>
        <p:nvSpPr>
          <p:cNvPr id="57351" name="矩形 3"/>
          <p:cNvSpPr/>
          <p:nvPr/>
        </p:nvSpPr>
        <p:spPr>
          <a:xfrm>
            <a:off x="476250" y="315913"/>
            <a:ext cx="6688138" cy="461962"/>
          </a:xfrm>
          <a:prstGeom prst="rect">
            <a:avLst/>
          </a:prstGeom>
          <a:noFill/>
          <a:ln w="9525">
            <a:noFill/>
          </a:ln>
        </p:spPr>
        <p:txBody>
          <a:bodyPr>
            <a:spAutoFit/>
          </a:bodyPr>
          <a:p>
            <a:pPr lvl="0" eaLnBrk="1" hangingPunct="1">
              <a:buFont typeface="Wingdings" panose="05000000000000000000" pitchFamily="2" charset="2"/>
              <a:buNone/>
            </a:pPr>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通过国际合作开展豪华邮轮设计建造</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矩形 16"/>
          <p:cNvSpPr/>
          <p:nvPr/>
        </p:nvSpPr>
        <p:spPr>
          <a:xfrm>
            <a:off x="6156325" y="458788"/>
            <a:ext cx="2451100" cy="276225"/>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Design</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construction</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57353" name="文本框 3"/>
          <p:cNvSpPr txBox="1"/>
          <p:nvPr/>
        </p:nvSpPr>
        <p:spPr>
          <a:xfrm>
            <a:off x="211138" y="5360988"/>
            <a:ext cx="8729662" cy="862012"/>
          </a:xfrm>
          <a:prstGeom prst="rect">
            <a:avLst/>
          </a:prstGeom>
          <a:noFill/>
          <a:ln w="9525">
            <a:noFill/>
          </a:ln>
        </p:spPr>
        <p:txBody>
          <a:bodyPr>
            <a:spAutoFit/>
          </a:bodyPr>
          <a:p>
            <a:pPr lvl="0"/>
            <a:r>
              <a:rPr lang="zh-CN" altLang="en-US" b="1" dirty="0">
                <a:solidFill>
                  <a:srgbClr val="003C7E"/>
                </a:solidFill>
                <a:latin typeface="微软雅黑" panose="020B0503020204020204" pitchFamily="34" charset="-122"/>
                <a:ea typeface="微软雅黑" panose="020B0503020204020204" pitchFamily="34" charset="-122"/>
              </a:rPr>
              <a:t>让国际合作伙伴一起分享中国邮轮产业发展带来的机遇！</a:t>
            </a:r>
            <a:endParaRPr lang="en-US" altLang="zh-CN" b="1" dirty="0">
              <a:solidFill>
                <a:srgbClr val="003C7E"/>
              </a:solidFill>
              <a:latin typeface="微软雅黑" panose="020B0503020204020204" pitchFamily="34" charset="-122"/>
              <a:ea typeface="微软雅黑" panose="020B0503020204020204" pitchFamily="34" charset="-122"/>
            </a:endParaRPr>
          </a:p>
          <a:p>
            <a:pPr lvl="0" algn="just"/>
            <a:r>
              <a:rPr lang="en-US" altLang="zh-CN" sz="1600" dirty="0">
                <a:latin typeface="Arial" panose="020B0604020202020204" pitchFamily="34" charset="0"/>
                <a:ea typeface="宋体" panose="02010600030101010101" pitchFamily="2" charset="-122"/>
              </a:rPr>
              <a:t>International partners to share the opportunities brought by the</a:t>
            </a:r>
            <a:r>
              <a:rPr lang="zh-CN" altLang="en-US" sz="1600" dirty="0">
                <a:latin typeface="Arial" panose="020B0604020202020204" pitchFamily="34" charset="0"/>
                <a:ea typeface="宋体" panose="02010600030101010101" pitchFamily="2" charset="-122"/>
              </a:rPr>
              <a:t> </a:t>
            </a:r>
            <a:r>
              <a:rPr lang="en-US" altLang="zh-CN" sz="1600" dirty="0">
                <a:latin typeface="Arial" panose="020B0604020202020204" pitchFamily="34" charset="0"/>
                <a:ea typeface="宋体" panose="02010600030101010101" pitchFamily="2" charset="-122"/>
              </a:rPr>
              <a:t>development</a:t>
            </a:r>
            <a:r>
              <a:rPr lang="zh-CN" altLang="en-US" sz="1600" dirty="0">
                <a:latin typeface="Arial" panose="020B0604020202020204" pitchFamily="34" charset="0"/>
                <a:ea typeface="宋体" panose="02010600030101010101" pitchFamily="2" charset="-122"/>
              </a:rPr>
              <a:t> </a:t>
            </a:r>
            <a:r>
              <a:rPr lang="en-US" altLang="zh-CN" sz="1600" dirty="0">
                <a:latin typeface="Arial" panose="020B0604020202020204" pitchFamily="34" charset="0"/>
                <a:ea typeface="宋体" panose="02010600030101010101" pitchFamily="2" charset="-122"/>
              </a:rPr>
              <a:t>of</a:t>
            </a:r>
            <a:r>
              <a:rPr lang="zh-CN" altLang="en-US" sz="1600" dirty="0">
                <a:latin typeface="Arial" panose="020B0604020202020204" pitchFamily="34" charset="0"/>
                <a:ea typeface="宋体" panose="02010600030101010101" pitchFamily="2" charset="-122"/>
              </a:rPr>
              <a:t> </a:t>
            </a:r>
            <a:r>
              <a:rPr lang="en-US" altLang="zh-CN" sz="1600" dirty="0">
                <a:latin typeface="Arial" panose="020B0604020202020204" pitchFamily="34" charset="0"/>
                <a:ea typeface="宋体" panose="02010600030101010101" pitchFamily="2" charset="-122"/>
              </a:rPr>
              <a:t>Chinses cruise industry!</a:t>
            </a:r>
            <a:endParaRPr lang="zh-CN" altLang="en-US" sz="1600" b="1" dirty="0">
              <a:solidFill>
                <a:srgbClr val="003C7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8371"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4</a:t>
            </a:r>
            <a:endParaRPr lang="zh-CN" altLang="en-US" b="1" dirty="0">
              <a:solidFill>
                <a:srgbClr val="003C7E"/>
              </a:solidFill>
              <a:latin typeface="Arial" panose="020B0604020202020204" pitchFamily="34" charset="0"/>
              <a:ea typeface="宋体" panose="02010600030101010101" pitchFamily="2" charset="-122"/>
            </a:endParaRPr>
          </a:p>
        </p:txBody>
      </p:sp>
      <p:sp>
        <p:nvSpPr>
          <p:cNvPr id="58372" name="文本框 3"/>
          <p:cNvSpPr txBox="1"/>
          <p:nvPr/>
        </p:nvSpPr>
        <p:spPr>
          <a:xfrm>
            <a:off x="971550" y="1944688"/>
            <a:ext cx="7200900" cy="2968625"/>
          </a:xfrm>
          <a:prstGeom prst="rect">
            <a:avLst/>
          </a:prstGeom>
          <a:noFill/>
          <a:ln w="9525">
            <a:noFill/>
          </a:ln>
        </p:spPr>
        <p:txBody>
          <a:bodyPr>
            <a:spAutoFit/>
          </a:bodyPr>
          <a:p>
            <a:pPr lvl="0" algn="ctr">
              <a:lnSpc>
                <a:spcPct val="200000"/>
              </a:lnSpc>
            </a:pPr>
            <a:r>
              <a:rPr lang="zh-CN" altLang="en-US" sz="3200" b="1" dirty="0">
                <a:solidFill>
                  <a:srgbClr val="003C7E"/>
                </a:solidFill>
                <a:latin typeface="微软雅黑" panose="020B0503020204020204" pitchFamily="34" charset="-122"/>
                <a:ea typeface="微软雅黑" panose="020B0503020204020204" pitchFamily="34" charset="-122"/>
              </a:rPr>
              <a:t>欢迎英国企业来上海洽谈邮轮合作事宜</a:t>
            </a:r>
            <a:endParaRPr lang="en-US" altLang="zh-CN" sz="3200" b="1" dirty="0">
              <a:solidFill>
                <a:srgbClr val="003C7E"/>
              </a:solidFill>
              <a:latin typeface="微软雅黑" panose="020B0503020204020204" pitchFamily="34" charset="-122"/>
              <a:ea typeface="微软雅黑" panose="020B0503020204020204" pitchFamily="34" charset="-122"/>
            </a:endParaRPr>
          </a:p>
          <a:p>
            <a:pPr lvl="0">
              <a:lnSpc>
                <a:spcPct val="150000"/>
              </a:lnSpc>
            </a:pPr>
            <a:r>
              <a:rPr lang="en-US" altLang="zh-CN" b="1" dirty="0">
                <a:solidFill>
                  <a:srgbClr val="003C7E"/>
                </a:solidFill>
                <a:latin typeface="Arial" panose="020B0604020202020204" pitchFamily="34" charset="0"/>
                <a:ea typeface="宋体" panose="02010600030101010101" pitchFamily="2" charset="-122"/>
              </a:rPr>
              <a:t>Welcome British companies come</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to Shanghai to </a:t>
            </a:r>
            <a:endParaRPr lang="en-US" altLang="zh-CN" b="1" dirty="0">
              <a:solidFill>
                <a:srgbClr val="003C7E"/>
              </a:solidFill>
              <a:latin typeface="Arial" panose="020B0604020202020204" pitchFamily="34" charset="0"/>
              <a:ea typeface="宋体" panose="02010600030101010101" pitchFamily="2" charset="-122"/>
            </a:endParaRPr>
          </a:p>
          <a:p>
            <a:pPr lvl="0" algn="r">
              <a:lnSpc>
                <a:spcPct val="150000"/>
              </a:lnSpc>
            </a:pPr>
            <a:r>
              <a:rPr lang="en-US" altLang="zh-CN" b="1" dirty="0">
                <a:solidFill>
                  <a:srgbClr val="003C7E"/>
                </a:solidFill>
                <a:latin typeface="Arial" panose="020B0604020202020204" pitchFamily="34" charset="0"/>
                <a:ea typeface="宋体" panose="02010600030101010101" pitchFamily="2" charset="-122"/>
              </a:rPr>
              <a:t>discuss</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the cruise project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cooperation</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opportunities!</a:t>
            </a:r>
            <a:endParaRPr lang="en-US" altLang="zh-CN" b="1" dirty="0">
              <a:solidFill>
                <a:srgbClr val="003C7E"/>
              </a:solidFill>
              <a:latin typeface="Arial" panose="020B0604020202020204" pitchFamily="34" charset="0"/>
              <a:ea typeface="宋体" panose="02010600030101010101" pitchFamily="2" charset="-122"/>
            </a:endParaRPr>
          </a:p>
          <a:p>
            <a:pPr lvl="0" algn="r">
              <a:lnSpc>
                <a:spcPct val="150000"/>
              </a:lnSpc>
            </a:pPr>
            <a:endParaRPr lang="en-US" altLang="zh-CN" b="1" dirty="0">
              <a:solidFill>
                <a:srgbClr val="003C7E"/>
              </a:solidFill>
              <a:latin typeface="Arial" panose="020B0604020202020204" pitchFamily="34" charset="0"/>
              <a:ea typeface="宋体" panose="02010600030101010101" pitchFamily="2" charset="-122"/>
            </a:endParaRPr>
          </a:p>
          <a:p>
            <a:pPr lvl="0" algn="ctr">
              <a:lnSpc>
                <a:spcPct val="150000"/>
              </a:lnSpc>
            </a:pPr>
            <a:r>
              <a:rPr lang="en-US" altLang="zh-CN" sz="2800" b="1" dirty="0">
                <a:solidFill>
                  <a:srgbClr val="E46C0A"/>
                </a:solidFill>
                <a:latin typeface="Arial" panose="020B0604020202020204" pitchFamily="34" charset="0"/>
                <a:ea typeface="宋体" panose="02010600030101010101" pitchFamily="2" charset="-122"/>
              </a:rPr>
              <a:t>Thank</a:t>
            </a:r>
            <a:r>
              <a:rPr lang="zh-CN" altLang="en-US" sz="2800" b="1" dirty="0">
                <a:solidFill>
                  <a:srgbClr val="E46C0A"/>
                </a:solidFill>
                <a:latin typeface="Arial" panose="020B0604020202020204" pitchFamily="34" charset="0"/>
                <a:ea typeface="宋体" panose="02010600030101010101" pitchFamily="2" charset="-122"/>
              </a:rPr>
              <a:t> </a:t>
            </a:r>
            <a:r>
              <a:rPr lang="en-US" altLang="zh-CN" sz="2800" b="1" dirty="0">
                <a:solidFill>
                  <a:srgbClr val="E46C0A"/>
                </a:solidFill>
                <a:latin typeface="Arial" panose="020B0604020202020204" pitchFamily="34" charset="0"/>
                <a:ea typeface="宋体" panose="02010600030101010101" pitchFamily="2" charset="-122"/>
              </a:rPr>
              <a:t>You!</a:t>
            </a:r>
            <a:r>
              <a:rPr lang="zh-CN" altLang="en-US" sz="2800" b="1" dirty="0">
                <a:solidFill>
                  <a:srgbClr val="E46C0A"/>
                </a:solidFill>
                <a:latin typeface="Arial" panose="020B0604020202020204" pitchFamily="34" charset="0"/>
                <a:ea typeface="宋体" panose="02010600030101010101" pitchFamily="2" charset="-122"/>
              </a:rPr>
              <a:t> </a:t>
            </a:r>
            <a:endParaRPr lang="zh-CN" altLang="en-US" sz="2800" b="1" dirty="0">
              <a:solidFill>
                <a:srgbClr val="E46C0A"/>
              </a:solidFill>
              <a:latin typeface="Arial" panose="020B0604020202020204" pitchFamily="34" charset="0"/>
              <a:ea typeface="宋体" panose="02010600030101010101" pitchFamily="2" charset="-122"/>
            </a:endParaRPr>
          </a:p>
        </p:txBody>
      </p:sp>
      <p:sp>
        <p:nvSpPr>
          <p:cNvPr id="58373" name="矩形 3"/>
          <p:cNvSpPr/>
          <p:nvPr/>
        </p:nvSpPr>
        <p:spPr>
          <a:xfrm>
            <a:off x="476250" y="315913"/>
            <a:ext cx="6688138" cy="461962"/>
          </a:xfrm>
          <a:prstGeom prst="rect">
            <a:avLst/>
          </a:prstGeom>
          <a:noFill/>
          <a:ln w="9525">
            <a:noFill/>
          </a:ln>
        </p:spPr>
        <p:txBody>
          <a:bodyPr>
            <a:spAutoFit/>
          </a:bodyPr>
          <a:p>
            <a:pPr lvl="0" eaLnBrk="1" hangingPunct="1">
              <a:buFont typeface="Wingdings" panose="05000000000000000000" pitchFamily="2" charset="2"/>
              <a:buNone/>
            </a:pPr>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通过国际合作开展豪华邮轮设计建造</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矩形 7"/>
          <p:cNvSpPr/>
          <p:nvPr/>
        </p:nvSpPr>
        <p:spPr>
          <a:xfrm>
            <a:off x="6156325" y="458788"/>
            <a:ext cx="2451100" cy="276225"/>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Design</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construction</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9939" name="矩形 3"/>
          <p:cNvSpPr/>
          <p:nvPr/>
        </p:nvSpPr>
        <p:spPr>
          <a:xfrm>
            <a:off x="476250" y="315913"/>
            <a:ext cx="3962400"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首制豪华邮轮进展情况</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Cruise</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ship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Project status </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39941"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1</a:t>
            </a:r>
            <a:endParaRPr lang="zh-CN" altLang="en-US" b="1" dirty="0">
              <a:solidFill>
                <a:srgbClr val="003C7E"/>
              </a:solidFill>
              <a:latin typeface="Arial" panose="020B0604020202020204" pitchFamily="34" charset="0"/>
              <a:ea typeface="宋体" panose="02010600030101010101" pitchFamily="2" charset="-122"/>
            </a:endParaRPr>
          </a:p>
        </p:txBody>
      </p:sp>
      <p:sp>
        <p:nvSpPr>
          <p:cNvPr id="39942"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1.1</a:t>
            </a:r>
            <a:r>
              <a:rPr lang="zh-CN" altLang="en-US" sz="2000" b="1" dirty="0">
                <a:solidFill>
                  <a:srgbClr val="003C7E"/>
                </a:solidFill>
                <a:latin typeface="Arial" panose="020B0604020202020204" pitchFamily="34" charset="0"/>
                <a:ea typeface="微软雅黑" panose="020B0503020204020204" pitchFamily="34" charset="-122"/>
              </a:rPr>
              <a:t> 船东合资公司推进情况  </a:t>
            </a:r>
            <a:r>
              <a:rPr lang="en-US" altLang="zh-CN" sz="2000" b="1" dirty="0">
                <a:solidFill>
                  <a:srgbClr val="003C7E"/>
                </a:solidFill>
                <a:latin typeface="Arial" panose="020B0604020202020204" pitchFamily="34" charset="0"/>
                <a:ea typeface="微软雅黑" panose="020B0503020204020204" pitchFamily="34" charset="-122"/>
              </a:rPr>
              <a:t>Ship-owning</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Joint</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Venture</a:t>
            </a:r>
            <a:endParaRPr lang="zh-CN" altLang="en-US" sz="2000" b="1" dirty="0">
              <a:solidFill>
                <a:srgbClr val="003C7E"/>
              </a:solidFill>
              <a:latin typeface="Arial" panose="020B0604020202020204" pitchFamily="34" charset="0"/>
              <a:ea typeface="微软雅黑" panose="020B0503020204020204" pitchFamily="34" charset="-122"/>
            </a:endParaRPr>
          </a:p>
        </p:txBody>
      </p:sp>
      <p:pic>
        <p:nvPicPr>
          <p:cNvPr id="39943" name="图片 15"/>
          <p:cNvPicPr>
            <a:picLocks noChangeAspect="1"/>
          </p:cNvPicPr>
          <p:nvPr/>
        </p:nvPicPr>
        <p:blipFill>
          <a:blip r:embed="rId1"/>
          <a:srcRect l="5203" t="11549" r="4005" b="6277"/>
          <a:stretch>
            <a:fillRect/>
          </a:stretch>
        </p:blipFill>
        <p:spPr>
          <a:xfrm>
            <a:off x="4784725" y="1476375"/>
            <a:ext cx="4156075" cy="2395538"/>
          </a:xfrm>
          <a:prstGeom prst="rect">
            <a:avLst/>
          </a:prstGeom>
          <a:noFill/>
          <a:ln w="9525">
            <a:noFill/>
          </a:ln>
        </p:spPr>
      </p:pic>
      <p:grpSp>
        <p:nvGrpSpPr>
          <p:cNvPr id="39944" name="组 10"/>
          <p:cNvGrpSpPr/>
          <p:nvPr/>
        </p:nvGrpSpPr>
        <p:grpSpPr>
          <a:xfrm>
            <a:off x="217488" y="5165725"/>
            <a:ext cx="8723312" cy="841375"/>
            <a:chOff x="217888" y="5161417"/>
            <a:chExt cx="8722911" cy="841250"/>
          </a:xfrm>
        </p:grpSpPr>
        <p:sp>
          <p:nvSpPr>
            <p:cNvPr id="43" name="文本框 85"/>
            <p:cNvSpPr txBox="1"/>
            <p:nvPr/>
          </p:nvSpPr>
          <p:spPr bwMode="auto">
            <a:xfrm>
              <a:off x="217888" y="5530749"/>
              <a:ext cx="8722911" cy="471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797" tIns="50797" rIns="50797" bIns="50797" spcCol="38098" anchor="ct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在</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中英两国元首</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的见证下，中船集团联合中投</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公司</a:t>
              </a:r>
              <a:r>
                <a:rPr kumimoji="1"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(CIC)</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与</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嘉年华集团</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签署邮轮运营三方合资协议</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1"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9950" name="文本框 84"/>
            <p:cNvSpPr txBox="1"/>
            <p:nvPr/>
          </p:nvSpPr>
          <p:spPr>
            <a:xfrm>
              <a:off x="217888" y="5161417"/>
              <a:ext cx="7581977" cy="369332"/>
            </a:xfrm>
            <a:prstGeom prst="rect">
              <a:avLst/>
            </a:prstGeom>
            <a:noFill/>
            <a:ln w="9525">
              <a:noFill/>
            </a:ln>
          </p:spPr>
          <p:txBody>
            <a:bodyPr>
              <a:spAutoFit/>
            </a:bodyPr>
            <a:p>
              <a:pPr marL="1076325" lvl="0" indent="-1076325" eaLnBrk="1" hangingPunct="1">
                <a:buSzPct val="110000"/>
              </a:pPr>
              <a:r>
                <a:rPr lang="en-US" altLang="zh-CN" b="1" dirty="0">
                  <a:solidFill>
                    <a:srgbClr val="003C7E"/>
                  </a:solidFill>
                  <a:latin typeface="Arial" panose="020B0604020202020204" pitchFamily="34" charset="0"/>
                  <a:ea typeface="宋体" panose="02010600030101010101" pitchFamily="2" charset="-122"/>
                </a:rPr>
                <a:t>2015.10</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Joint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Operation</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Agreement</a:t>
              </a:r>
              <a:endParaRPr lang="zh-CN" altLang="en-US" dirty="0">
                <a:solidFill>
                  <a:srgbClr val="003C7E"/>
                </a:solidFill>
                <a:latin typeface="Arial" panose="020B0604020202020204" pitchFamily="34" charset="0"/>
                <a:ea typeface="宋体" panose="02010600030101010101" pitchFamily="2" charset="-122"/>
              </a:endParaRPr>
            </a:p>
          </p:txBody>
        </p:sp>
      </p:grpSp>
      <p:grpSp>
        <p:nvGrpSpPr>
          <p:cNvPr id="39945" name="组 9"/>
          <p:cNvGrpSpPr/>
          <p:nvPr/>
        </p:nvGrpSpPr>
        <p:grpSpPr>
          <a:xfrm>
            <a:off x="217488" y="4097338"/>
            <a:ext cx="8723312" cy="839787"/>
            <a:chOff x="217888" y="4147004"/>
            <a:chExt cx="8722911" cy="841410"/>
          </a:xfrm>
        </p:grpSpPr>
        <p:sp>
          <p:nvSpPr>
            <p:cNvPr id="23" name="文本框 85"/>
            <p:cNvSpPr txBox="1"/>
            <p:nvPr/>
          </p:nvSpPr>
          <p:spPr bwMode="auto">
            <a:xfrm>
              <a:off x="217888" y="4515853"/>
              <a:ext cx="8674593" cy="4725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797" tIns="50797" rIns="50797" bIns="50797" spcCol="38098" anchor="ct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中船</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集团</a:t>
              </a:r>
              <a:r>
                <a:rPr kumimoji="1"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(CSSC)</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与</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嘉年华</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集团</a:t>
              </a:r>
              <a:r>
                <a:rPr kumimoji="1"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(Carnival)</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在</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第九届中国邮轮产业发展大会上</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签署战略合作备忘录</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1"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9948" name="文本框 84"/>
            <p:cNvSpPr txBox="1"/>
            <p:nvPr/>
          </p:nvSpPr>
          <p:spPr>
            <a:xfrm>
              <a:off x="217889" y="4147004"/>
              <a:ext cx="8722910" cy="369332"/>
            </a:xfrm>
            <a:prstGeom prst="rect">
              <a:avLst/>
            </a:prstGeom>
            <a:noFill/>
            <a:ln w="9525">
              <a:noFill/>
            </a:ln>
          </p:spPr>
          <p:txBody>
            <a:bodyPr>
              <a:spAutoFit/>
            </a:bodyPr>
            <a:p>
              <a:pPr marL="1076325" lvl="0" indent="-1076325" eaLnBrk="1" hangingPunct="1">
                <a:buSzPct val="110000"/>
              </a:pPr>
              <a:r>
                <a:rPr lang="en-US" altLang="zh-CN" b="1" dirty="0">
                  <a:solidFill>
                    <a:srgbClr val="003C7E"/>
                  </a:solidFill>
                  <a:latin typeface="Arial" panose="020B0604020202020204" pitchFamily="34" charset="0"/>
                  <a:ea typeface="宋体" panose="02010600030101010101" pitchFamily="2" charset="-122"/>
                </a:rPr>
                <a:t>2014.10</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Memorandum</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of</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Understanding</a:t>
              </a:r>
              <a:r>
                <a:rPr lang="zh-CN" altLang="en-US" b="1" dirty="0">
                  <a:solidFill>
                    <a:srgbClr val="003C7E"/>
                  </a:solidFill>
                  <a:latin typeface="Arial" panose="020B0604020202020204" pitchFamily="34" charset="0"/>
                  <a:ea typeface="宋体" panose="02010600030101010101" pitchFamily="2" charset="-122"/>
                </a:rPr>
                <a:t> </a:t>
              </a:r>
              <a:endParaRPr lang="zh-CN" altLang="en-US" dirty="0">
                <a:solidFill>
                  <a:srgbClr val="003C7E"/>
                </a:solidFill>
                <a:latin typeface="Arial" panose="020B0604020202020204" pitchFamily="34" charset="0"/>
                <a:ea typeface="宋体" panose="02010600030101010101" pitchFamily="2" charset="-122"/>
              </a:endParaRPr>
            </a:p>
          </p:txBody>
        </p:sp>
      </p:grpSp>
      <p:pic>
        <p:nvPicPr>
          <p:cNvPr id="39946" name="图片 1"/>
          <p:cNvPicPr>
            <a:picLocks noChangeAspect="1"/>
          </p:cNvPicPr>
          <p:nvPr/>
        </p:nvPicPr>
        <p:blipFill>
          <a:blip r:embed="rId2"/>
          <a:stretch>
            <a:fillRect/>
          </a:stretch>
        </p:blipFill>
        <p:spPr>
          <a:xfrm>
            <a:off x="301625" y="1477963"/>
            <a:ext cx="3706813" cy="2392362"/>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0963" name="矩形 3"/>
          <p:cNvSpPr/>
          <p:nvPr/>
        </p:nvSpPr>
        <p:spPr>
          <a:xfrm>
            <a:off x="476250" y="315913"/>
            <a:ext cx="3962400"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首制豪华邮轮进展情况</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Cruise</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ship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Project status </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40965"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1</a:t>
            </a:r>
            <a:endParaRPr lang="zh-CN" altLang="en-US" b="1" dirty="0">
              <a:solidFill>
                <a:srgbClr val="003C7E"/>
              </a:solidFill>
              <a:latin typeface="Arial" panose="020B0604020202020204" pitchFamily="34" charset="0"/>
              <a:ea typeface="宋体" panose="02010600030101010101" pitchFamily="2" charset="-122"/>
            </a:endParaRPr>
          </a:p>
        </p:txBody>
      </p:sp>
      <p:pic>
        <p:nvPicPr>
          <p:cNvPr id="40966" name="图片 16"/>
          <p:cNvPicPr>
            <a:picLocks noChangeAspect="1"/>
          </p:cNvPicPr>
          <p:nvPr/>
        </p:nvPicPr>
        <p:blipFill>
          <a:blip r:embed="rId1"/>
          <a:srcRect l="1254" t="270" r="764" b="12592"/>
          <a:stretch>
            <a:fillRect/>
          </a:stretch>
        </p:blipFill>
        <p:spPr>
          <a:xfrm>
            <a:off x="222250" y="1474788"/>
            <a:ext cx="8718550" cy="2351087"/>
          </a:xfrm>
          <a:prstGeom prst="rect">
            <a:avLst/>
          </a:prstGeom>
          <a:noFill/>
          <a:ln w="9525">
            <a:noFill/>
          </a:ln>
        </p:spPr>
      </p:pic>
      <p:sp>
        <p:nvSpPr>
          <p:cNvPr id="40967"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1.2</a:t>
            </a:r>
            <a:r>
              <a:rPr lang="zh-CN" altLang="en-US" sz="2000" b="1" dirty="0">
                <a:solidFill>
                  <a:srgbClr val="003C7E"/>
                </a:solidFill>
                <a:latin typeface="Arial" panose="020B0604020202020204" pitchFamily="34" charset="0"/>
                <a:ea typeface="微软雅黑" panose="020B0503020204020204" pitchFamily="34" charset="-122"/>
              </a:rPr>
              <a:t> 造船合资公司推进情况  </a:t>
            </a:r>
            <a:r>
              <a:rPr lang="en-US" altLang="zh-CN" sz="2000" b="1" dirty="0">
                <a:solidFill>
                  <a:srgbClr val="003C7E"/>
                </a:solidFill>
                <a:latin typeface="Arial" panose="020B0604020202020204" pitchFamily="34" charset="0"/>
                <a:ea typeface="微软雅黑" panose="020B0503020204020204" pitchFamily="34" charset="-122"/>
              </a:rPr>
              <a:t>Shipbuilding</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Joint</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Venture</a:t>
            </a:r>
            <a:endParaRPr lang="zh-CN" altLang="en-US" sz="2000" b="1" dirty="0">
              <a:solidFill>
                <a:srgbClr val="003C7E"/>
              </a:solidFill>
              <a:latin typeface="Arial" panose="020B0604020202020204" pitchFamily="34" charset="0"/>
              <a:ea typeface="微软雅黑" panose="020B0503020204020204" pitchFamily="34" charset="-122"/>
            </a:endParaRPr>
          </a:p>
        </p:txBody>
      </p:sp>
      <p:grpSp>
        <p:nvGrpSpPr>
          <p:cNvPr id="40968" name="组 11"/>
          <p:cNvGrpSpPr/>
          <p:nvPr/>
        </p:nvGrpSpPr>
        <p:grpSpPr>
          <a:xfrm>
            <a:off x="217488" y="4097338"/>
            <a:ext cx="8726487" cy="841375"/>
            <a:chOff x="217887" y="4054012"/>
            <a:chExt cx="8725851" cy="841250"/>
          </a:xfrm>
        </p:grpSpPr>
        <p:sp>
          <p:nvSpPr>
            <p:cNvPr id="42" name="文本框 85"/>
            <p:cNvSpPr txBox="1"/>
            <p:nvPr/>
          </p:nvSpPr>
          <p:spPr bwMode="auto">
            <a:xfrm>
              <a:off x="217887" y="4423344"/>
              <a:ext cx="8725851" cy="471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797" tIns="50797" rIns="50797" bIns="50797" spcCol="38098" anchor="ct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中船集团与</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意大利芬坎蒂尼集团</a:t>
              </a:r>
              <a:r>
                <a:rPr kumimoji="1"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1" lang="en-US" altLang="zh-CN" sz="1600" b="0" i="0" u="none" strike="noStrike" kern="1200" cap="none" spc="0" normalizeH="0" baseline="0" noProof="0" dirty="0" err="1"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Fincantier</a:t>
              </a:r>
              <a:r>
                <a:rPr kumimoji="1"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1" lang="zh-CN" altLang="en-US" sz="1600" b="1" i="0" u="none" strike="noStrike" kern="1200" cap="none" spc="0" normalizeH="0" baseline="0" noProof="0" dirty="0" smtClean="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签署</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战略合作备忘录</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1"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0973" name="文本框 84"/>
            <p:cNvSpPr txBox="1"/>
            <p:nvPr/>
          </p:nvSpPr>
          <p:spPr>
            <a:xfrm>
              <a:off x="222250" y="4054012"/>
              <a:ext cx="5360702" cy="369332"/>
            </a:xfrm>
            <a:prstGeom prst="rect">
              <a:avLst/>
            </a:prstGeom>
            <a:noFill/>
            <a:ln w="9525">
              <a:noFill/>
            </a:ln>
          </p:spPr>
          <p:txBody>
            <a:bodyPr>
              <a:spAutoFit/>
            </a:bodyPr>
            <a:p>
              <a:pPr lvl="0" eaLnBrk="1" hangingPunct="1">
                <a:buSzPct val="110000"/>
              </a:pPr>
              <a:r>
                <a:rPr lang="en-US" altLang="zh-CN" b="1" dirty="0">
                  <a:solidFill>
                    <a:srgbClr val="003C7E"/>
                  </a:solidFill>
                  <a:latin typeface="Arial" panose="020B0604020202020204" pitchFamily="34" charset="0"/>
                  <a:ea typeface="宋体" panose="02010600030101010101" pitchFamily="2" charset="-122"/>
                </a:rPr>
                <a:t>2014.11</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Memorandum</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of</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Understanding</a:t>
              </a:r>
              <a:r>
                <a:rPr lang="zh-CN" altLang="en-US" b="1" dirty="0">
                  <a:solidFill>
                    <a:srgbClr val="003C7E"/>
                  </a:solidFill>
                  <a:latin typeface="Arial" panose="020B0604020202020204" pitchFamily="34" charset="0"/>
                  <a:ea typeface="宋体" panose="02010600030101010101" pitchFamily="2" charset="-122"/>
                </a:rPr>
                <a:t> </a:t>
              </a:r>
              <a:endParaRPr lang="zh-CN" altLang="en-US" dirty="0">
                <a:solidFill>
                  <a:srgbClr val="003C7E"/>
                </a:solidFill>
                <a:latin typeface="Arial" panose="020B0604020202020204" pitchFamily="34" charset="0"/>
                <a:ea typeface="宋体" panose="02010600030101010101" pitchFamily="2" charset="-122"/>
              </a:endParaRPr>
            </a:p>
          </p:txBody>
        </p:sp>
      </p:grpSp>
      <p:grpSp>
        <p:nvGrpSpPr>
          <p:cNvPr id="40969" name="组 12"/>
          <p:cNvGrpSpPr/>
          <p:nvPr/>
        </p:nvGrpSpPr>
        <p:grpSpPr>
          <a:xfrm>
            <a:off x="217488" y="5167313"/>
            <a:ext cx="8723312" cy="855662"/>
            <a:chOff x="217887" y="5085184"/>
            <a:chExt cx="8722911" cy="855753"/>
          </a:xfrm>
        </p:grpSpPr>
        <p:sp>
          <p:nvSpPr>
            <p:cNvPr id="43" name="文本框 85"/>
            <p:cNvSpPr txBox="1"/>
            <p:nvPr/>
          </p:nvSpPr>
          <p:spPr bwMode="auto">
            <a:xfrm>
              <a:off x="217887" y="5469019"/>
              <a:ext cx="8722911" cy="471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797" tIns="50797" rIns="50797" bIns="50797" spcCol="38098" anchor="ct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中船集团、中船邮轮科技发展</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有限公司</a:t>
              </a:r>
              <a:r>
                <a:rPr kumimoji="1"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(CCTD)</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1"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SWS</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与意大利芬坎蒂尼集团</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签署造船合资协议</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1"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0971" name="文本框 84"/>
            <p:cNvSpPr txBox="1"/>
            <p:nvPr/>
          </p:nvSpPr>
          <p:spPr>
            <a:xfrm>
              <a:off x="222250" y="5085184"/>
              <a:ext cx="5360702" cy="369332"/>
            </a:xfrm>
            <a:prstGeom prst="rect">
              <a:avLst/>
            </a:prstGeom>
            <a:noFill/>
            <a:ln w="9525">
              <a:noFill/>
            </a:ln>
          </p:spPr>
          <p:txBody>
            <a:bodyPr>
              <a:spAutoFit/>
            </a:bodyPr>
            <a:p>
              <a:pPr lvl="0" eaLnBrk="1" hangingPunct="1">
                <a:buSzPct val="110000"/>
              </a:pPr>
              <a:r>
                <a:rPr lang="en-US" altLang="zh-CN" b="1" dirty="0">
                  <a:solidFill>
                    <a:srgbClr val="003C7E"/>
                  </a:solidFill>
                  <a:latin typeface="Arial" panose="020B0604020202020204" pitchFamily="34" charset="0"/>
                  <a:ea typeface="宋体" panose="02010600030101010101" pitchFamily="2" charset="-122"/>
                </a:rPr>
                <a:t>2016.07</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Joint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Venture</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Agreement</a:t>
              </a:r>
              <a:r>
                <a:rPr lang="zh-CN" altLang="en-US" b="1" dirty="0">
                  <a:solidFill>
                    <a:srgbClr val="003C7E"/>
                  </a:solidFill>
                  <a:latin typeface="Arial" panose="020B0604020202020204" pitchFamily="34" charset="0"/>
                  <a:ea typeface="宋体" panose="02010600030101010101" pitchFamily="2" charset="-122"/>
                </a:rPr>
                <a:t>  </a:t>
              </a:r>
              <a:endParaRPr lang="zh-CN" altLang="en-US" dirty="0">
                <a:solidFill>
                  <a:srgbClr val="003C7E"/>
                </a:solidFill>
                <a:latin typeface="Arial" panose="020B0604020202020204" pitchFamily="34" charset="0"/>
                <a:ea typeface="宋体" panose="02010600030101010101" pitchFamily="2"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987" name="矩形 3"/>
          <p:cNvSpPr/>
          <p:nvPr/>
        </p:nvSpPr>
        <p:spPr>
          <a:xfrm>
            <a:off x="476250" y="315913"/>
            <a:ext cx="3962400"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首制豪华邮轮进展情况</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Cruise</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ship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Project status </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41989"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1</a:t>
            </a:r>
            <a:endParaRPr lang="zh-CN" altLang="en-US" b="1" dirty="0">
              <a:solidFill>
                <a:srgbClr val="003C7E"/>
              </a:solidFill>
              <a:latin typeface="Arial" panose="020B0604020202020204" pitchFamily="34" charset="0"/>
              <a:ea typeface="宋体" panose="02010600030101010101" pitchFamily="2" charset="-122"/>
            </a:endParaRPr>
          </a:p>
        </p:txBody>
      </p:sp>
      <p:sp>
        <p:nvSpPr>
          <p:cNvPr id="41990"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1.3</a:t>
            </a:r>
            <a:r>
              <a:rPr lang="zh-CN" altLang="en-US" sz="2000" b="1" dirty="0">
                <a:solidFill>
                  <a:srgbClr val="003C7E"/>
                </a:solidFill>
                <a:latin typeface="Arial" panose="020B0604020202020204" pitchFamily="34" charset="0"/>
                <a:ea typeface="微软雅黑" panose="020B0503020204020204" pitchFamily="34" charset="-122"/>
              </a:rPr>
              <a:t> 邮轮新造船订单推进情况  </a:t>
            </a:r>
            <a:r>
              <a:rPr lang="en-US" altLang="zh-CN" sz="2000" b="1" dirty="0">
                <a:solidFill>
                  <a:srgbClr val="003C7E"/>
                </a:solidFill>
                <a:latin typeface="Arial" panose="020B0604020202020204" pitchFamily="34" charset="0"/>
                <a:ea typeface="微软雅黑" panose="020B0503020204020204" pitchFamily="34" charset="-122"/>
              </a:rPr>
              <a:t>Newbuilding</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Orders</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43" name="文本框 85"/>
          <p:cNvSpPr txBox="1"/>
          <p:nvPr/>
        </p:nvSpPr>
        <p:spPr bwMode="auto">
          <a:xfrm>
            <a:off x="6012159" y="2122331"/>
            <a:ext cx="2928639" cy="1579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797" tIns="50797" rIns="50797" bIns="50797" spcCol="38098" anchor="ct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在中意两国元首的见证下中船集团、嘉年华及芬坎蒂尼集团</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签署</a:t>
            </a:r>
            <a:r>
              <a:rPr kumimoji="1" lang="en-US" altLang="zh-CN"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2+4</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艘</a:t>
            </a:r>
            <a:r>
              <a:rPr kumimoji="1" lang="en-US" altLang="zh-CN"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13.35</a:t>
            </a:r>
            <a:r>
              <a:rPr kumimoji="1" lang="zh-CN" altLang="en-US" sz="1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微软雅黑" panose="020B0503020204020204" pitchFamily="34" charset="-122"/>
                <a:cs typeface="Arial" panose="020B0604020202020204" pitchFamily="34" charset="0"/>
              </a:rPr>
              <a:t>万总吨豪华邮轮新造船备忘录协议</a:t>
            </a:r>
            <a:r>
              <a:rPr kumimoji="1"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1"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992" name="文本框 84"/>
          <p:cNvSpPr txBox="1"/>
          <p:nvPr/>
        </p:nvSpPr>
        <p:spPr>
          <a:xfrm>
            <a:off x="6011863" y="1476375"/>
            <a:ext cx="2928937" cy="646113"/>
          </a:xfrm>
          <a:prstGeom prst="rect">
            <a:avLst/>
          </a:prstGeom>
          <a:noFill/>
          <a:ln w="9525">
            <a:noFill/>
          </a:ln>
        </p:spPr>
        <p:txBody>
          <a:bodyPr>
            <a:spAutoFit/>
          </a:bodyPr>
          <a:p>
            <a:pPr lvl="0" eaLnBrk="1" hangingPunct="1">
              <a:buSzPct val="110000"/>
            </a:pPr>
            <a:r>
              <a:rPr lang="en-US" altLang="zh-CN" b="1" dirty="0">
                <a:solidFill>
                  <a:srgbClr val="003C7E"/>
                </a:solidFill>
                <a:latin typeface="Arial" panose="020B0604020202020204" pitchFamily="34" charset="0"/>
                <a:ea typeface="宋体" panose="02010600030101010101" pitchFamily="2" charset="-122"/>
              </a:rPr>
              <a:t>2017.02</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2+4</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Newbuilding</a:t>
            </a:r>
            <a:r>
              <a:rPr lang="zh-CN" altLang="en-US" b="1" dirty="0">
                <a:solidFill>
                  <a:srgbClr val="003C7E"/>
                </a:solidFill>
                <a:latin typeface="Arial" panose="020B0604020202020204" pitchFamily="34" charset="0"/>
                <a:ea typeface="宋体" panose="02010600030101010101" pitchFamily="2" charset="-122"/>
              </a:rPr>
              <a:t> </a:t>
            </a:r>
            <a:r>
              <a:rPr lang="en-US" altLang="zh-CN" b="1" dirty="0">
                <a:solidFill>
                  <a:srgbClr val="003C7E"/>
                </a:solidFill>
                <a:latin typeface="Arial" panose="020B0604020202020204" pitchFamily="34" charset="0"/>
                <a:ea typeface="宋体" panose="02010600030101010101" pitchFamily="2" charset="-122"/>
              </a:rPr>
              <a:t>ships</a:t>
            </a:r>
            <a:endParaRPr lang="zh-CN" altLang="en-US" dirty="0">
              <a:solidFill>
                <a:srgbClr val="003C7E"/>
              </a:solidFill>
              <a:latin typeface="Arial" panose="020B0604020202020204" pitchFamily="34" charset="0"/>
              <a:ea typeface="宋体" panose="02010600030101010101" pitchFamily="2" charset="-122"/>
            </a:endParaRPr>
          </a:p>
        </p:txBody>
      </p:sp>
      <p:pic>
        <p:nvPicPr>
          <p:cNvPr id="41993" name="图片 14"/>
          <p:cNvPicPr>
            <a:picLocks noChangeAspect="1"/>
          </p:cNvPicPr>
          <p:nvPr/>
        </p:nvPicPr>
        <p:blipFill>
          <a:blip r:embed="rId1"/>
          <a:srcRect l="9468" t="-81" r="8498" b="-2"/>
          <a:stretch>
            <a:fillRect/>
          </a:stretch>
        </p:blipFill>
        <p:spPr>
          <a:xfrm>
            <a:off x="246063" y="1476375"/>
            <a:ext cx="5607050" cy="4586288"/>
          </a:xfrm>
          <a:prstGeom prst="rect">
            <a:avLst/>
          </a:prstGeom>
          <a:noFill/>
          <a:ln w="7620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010" name="组合 12"/>
          <p:cNvGrpSpPr/>
          <p:nvPr/>
        </p:nvGrpSpPr>
        <p:grpSpPr>
          <a:xfrm>
            <a:off x="285750" y="163513"/>
            <a:ext cx="8572500" cy="6473825"/>
            <a:chOff x="285721" y="156920"/>
            <a:chExt cx="8572560" cy="6473848"/>
          </a:xfrm>
        </p:grpSpPr>
        <p:sp>
          <p:nvSpPr>
            <p:cNvPr id="19" name="矩形 18"/>
            <p:cNvSpPr/>
            <p:nvPr/>
          </p:nvSpPr>
          <p:spPr>
            <a:xfrm>
              <a:off x="285721" y="156920"/>
              <a:ext cx="8572560" cy="6473848"/>
            </a:xfrm>
            <a:prstGeom prst="rect">
              <a:avLst/>
            </a:prstGeom>
            <a:solidFill>
              <a:srgbClr val="0035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3017" name="组合 19"/>
            <p:cNvGrpSpPr/>
            <p:nvPr/>
          </p:nvGrpSpPr>
          <p:grpSpPr>
            <a:xfrm>
              <a:off x="7786717" y="156920"/>
              <a:ext cx="1071563" cy="1074737"/>
              <a:chOff x="7786717" y="156920"/>
              <a:chExt cx="1071563" cy="1074737"/>
            </a:xfrm>
          </p:grpSpPr>
          <p:sp>
            <p:nvSpPr>
              <p:cNvPr id="21" name="矩形 20"/>
              <p:cNvSpPr/>
              <p:nvPr/>
            </p:nvSpPr>
            <p:spPr>
              <a:xfrm>
                <a:off x="7786712" y="156920"/>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8143901" y="515696"/>
                <a:ext cx="357190"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8501092" y="158507"/>
                <a:ext cx="357189" cy="357189"/>
              </a:xfrm>
              <a:prstGeom prst="rect">
                <a:avLst/>
              </a:prstGeom>
              <a:solidFill>
                <a:srgbClr val="FAFAFF"/>
              </a:solidFill>
              <a:ln>
                <a:solidFill>
                  <a:srgbClr val="FAFAFF"/>
                </a:solidFill>
              </a:ln>
            </p:spPr>
            <p:style>
              <a:lnRef idx="2">
                <a:schemeClr val="accent1"/>
              </a:lnRef>
              <a:fillRef idx="1">
                <a:schemeClr val="lt1"/>
              </a:fillRef>
              <a:effectRef idx="0">
                <a:schemeClr val="accent1"/>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4" name="矩形 23"/>
              <p:cNvSpPr/>
              <p:nvPr/>
            </p:nvSpPr>
            <p:spPr>
              <a:xfrm>
                <a:off x="8501092" y="874473"/>
                <a:ext cx="357189" cy="357188"/>
              </a:xfrm>
              <a:prstGeom prst="rect">
                <a:avLst/>
              </a:prstGeom>
              <a:solidFill>
                <a:srgbClr val="FA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6" name="剪去单角的矩形 15"/>
          <p:cNvSpPr/>
          <p:nvPr/>
        </p:nvSpPr>
        <p:spPr>
          <a:xfrm>
            <a:off x="1142975" y="1035264"/>
            <a:ext cx="3286148" cy="1857388"/>
          </a:xfrm>
          <a:prstGeom prst="snip1Rect">
            <a:avLst/>
          </a:prstGeom>
          <a:solidFill>
            <a:srgbClr val="003570"/>
          </a:solidFill>
          <a:ln w="76200">
            <a:solidFill>
              <a:srgbClr val="FAFAF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p:txBody>
      </p:sp>
      <p:sp>
        <p:nvSpPr>
          <p:cNvPr id="17" name="TextBox 11"/>
          <p:cNvSpPr txBox="1"/>
          <p:nvPr/>
        </p:nvSpPr>
        <p:spPr>
          <a:xfrm>
            <a:off x="1285851" y="2106834"/>
            <a:ext cx="3571900" cy="707886"/>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目 录</a:t>
            </a:r>
            <a:endParaRPr kumimoji="0" lang="zh-CN" altLang="en-US" sz="4000" b="1" i="0" u="none" strike="noStrike" kern="1200" cap="none" spc="0" normalizeH="0" baseline="0" noProof="0" dirty="0">
              <a:ln>
                <a:noFill/>
              </a:ln>
              <a:solidFill>
                <a:srgbClr val="FAFAFF"/>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43015" name="TextBox 13"/>
          <p:cNvSpPr txBox="1"/>
          <p:nvPr/>
        </p:nvSpPr>
        <p:spPr>
          <a:xfrm>
            <a:off x="1042988" y="3419475"/>
            <a:ext cx="7243762" cy="2170113"/>
          </a:xfrm>
          <a:prstGeom prst="rect">
            <a:avLst/>
          </a:prstGeom>
          <a:noFill/>
          <a:ln w="9525">
            <a:noFill/>
          </a:ln>
        </p:spPr>
        <p:txBody>
          <a:bodyPr>
            <a:spAutoFit/>
          </a:bodyPr>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首制豪华邮轮进展情况</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rgbClr val="FFC000"/>
                </a:solidFill>
                <a:latin typeface="Arial" panose="020B0604020202020204" pitchFamily="34" charset="0"/>
                <a:ea typeface="宋体" panose="02010600030101010101" pitchFamily="2" charset="-122"/>
              </a:rPr>
              <a:t>SWS</a:t>
            </a:r>
            <a:r>
              <a:rPr lang="zh-CN" altLang="en-US" sz="2000" b="1" dirty="0">
                <a:solidFill>
                  <a:srgbClr val="FFC000"/>
                </a:solidFill>
                <a:latin typeface="微软雅黑" panose="020B0503020204020204" pitchFamily="34" charset="-122"/>
                <a:ea typeface="微软雅黑" panose="020B0503020204020204" pitchFamily="34" charset="-122"/>
              </a:rPr>
              <a:t>船厂基本概况介绍</a:t>
            </a:r>
            <a:endParaRPr lang="en-US" altLang="zh-CN" sz="2000" b="1" dirty="0">
              <a:solidFill>
                <a:srgbClr val="FFC000"/>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为何要进军豪华邮轮产业</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457200" lvl="0" indent="-457200" eaLnBrk="1" hangingPunct="1">
              <a:lnSpc>
                <a:spcPct val="150000"/>
              </a:lnSpc>
              <a:spcAft>
                <a:spcPts val="600"/>
              </a:spcAft>
              <a:buFont typeface="Arial" panose="020B0604020202020204" pitchFamily="34" charset="0"/>
              <a:buAutoNum type="arabicPeriod"/>
            </a:pPr>
            <a:r>
              <a:rPr lang="en-US" altLang="zh-CN" sz="2000" b="1" dirty="0">
                <a:solidFill>
                  <a:schemeClr val="bg1"/>
                </a:solidFill>
                <a:latin typeface="Arial" panose="020B0604020202020204" pitchFamily="34" charset="0"/>
                <a:ea typeface="宋体" panose="02010600030101010101" pitchFamily="2" charset="-122"/>
              </a:rPr>
              <a:t>SWS</a:t>
            </a:r>
            <a:r>
              <a:rPr lang="zh-CN" altLang="en-US" sz="2000" b="1" dirty="0">
                <a:solidFill>
                  <a:schemeClr val="bg1"/>
                </a:solidFill>
                <a:latin typeface="微软雅黑" panose="020B0503020204020204" pitchFamily="34" charset="-122"/>
                <a:ea typeface="微软雅黑" panose="020B0503020204020204" pitchFamily="34" charset="-122"/>
              </a:rPr>
              <a:t>通过国际合作开展豪华邮轮设计建造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4035" name="矩形 3"/>
          <p:cNvSpPr/>
          <p:nvPr/>
        </p:nvSpPr>
        <p:spPr>
          <a:xfrm>
            <a:off x="476250" y="315913"/>
            <a:ext cx="3348038"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船厂基本概况介绍</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Strength</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capability </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44037"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2</a:t>
            </a:r>
            <a:endParaRPr lang="zh-CN" altLang="en-US" b="1" dirty="0">
              <a:solidFill>
                <a:srgbClr val="003C7E"/>
              </a:solidFill>
              <a:latin typeface="Arial" panose="020B0604020202020204" pitchFamily="34" charset="0"/>
              <a:ea typeface="宋体" panose="02010600030101010101" pitchFamily="2" charset="-122"/>
            </a:endParaRPr>
          </a:p>
        </p:txBody>
      </p:sp>
      <p:sp>
        <p:nvSpPr>
          <p:cNvPr id="44038"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2.1</a:t>
            </a:r>
            <a:r>
              <a:rPr lang="zh-CN" altLang="en-US" sz="2000" b="1" dirty="0">
                <a:solidFill>
                  <a:srgbClr val="003C7E"/>
                </a:solidFill>
                <a:latin typeface="Arial" panose="020B0604020202020204" pitchFamily="34" charset="0"/>
                <a:ea typeface="微软雅黑" panose="020B0503020204020204" pitchFamily="34" charset="-122"/>
              </a:rPr>
              <a:t> 船厂设施能力  </a:t>
            </a:r>
            <a:r>
              <a:rPr lang="en-US" altLang="zh-CN" sz="2000" b="1" dirty="0">
                <a:solidFill>
                  <a:srgbClr val="003C7E"/>
                </a:solidFill>
                <a:latin typeface="Arial" panose="020B0604020202020204" pitchFamily="34" charset="0"/>
                <a:ea typeface="微软雅黑" panose="020B0503020204020204" pitchFamily="34" charset="-122"/>
              </a:rPr>
              <a:t>Capabilities</a:t>
            </a:r>
            <a:r>
              <a:rPr lang="zh-CN" altLang="en-US" sz="2000" b="1" dirty="0">
                <a:solidFill>
                  <a:srgbClr val="003C7E"/>
                </a:solidFill>
                <a:latin typeface="Arial" panose="020B0604020202020204" pitchFamily="34" charset="0"/>
                <a:ea typeface="微软雅黑" panose="020B0503020204020204" pitchFamily="34" charset="-122"/>
              </a:rPr>
              <a:t> </a:t>
            </a:r>
            <a:r>
              <a:rPr lang="en-US" altLang="zh-CN" sz="2000" b="1" dirty="0">
                <a:solidFill>
                  <a:srgbClr val="003C7E"/>
                </a:solidFill>
                <a:latin typeface="Arial" panose="020B0604020202020204" pitchFamily="34" charset="0"/>
                <a:ea typeface="微软雅黑" panose="020B0503020204020204" pitchFamily="34" charset="-122"/>
              </a:rPr>
              <a:t>&amp; Innovation</a:t>
            </a:r>
            <a:endParaRPr lang="zh-CN" altLang="en-US" sz="2000" b="1" dirty="0">
              <a:solidFill>
                <a:srgbClr val="003C7E"/>
              </a:solidFill>
              <a:latin typeface="Arial" panose="020B0604020202020204" pitchFamily="34" charset="0"/>
              <a:ea typeface="微软雅黑" panose="020B0503020204020204" pitchFamily="34" charset="-122"/>
            </a:endParaRPr>
          </a:p>
        </p:txBody>
      </p:sp>
      <p:pic>
        <p:nvPicPr>
          <p:cNvPr id="44039" name="图片 9" descr="公司全景.png"/>
          <p:cNvPicPr>
            <a:picLocks noChangeAspect="1"/>
          </p:cNvPicPr>
          <p:nvPr/>
        </p:nvPicPr>
        <p:blipFill>
          <a:blip r:embed="rId1"/>
          <a:stretch>
            <a:fillRect/>
          </a:stretch>
        </p:blipFill>
        <p:spPr>
          <a:xfrm>
            <a:off x="107950" y="1476375"/>
            <a:ext cx="8928100" cy="1406525"/>
          </a:xfrm>
          <a:prstGeom prst="rect">
            <a:avLst/>
          </a:prstGeom>
          <a:noFill/>
          <a:ln w="9525">
            <a:noFill/>
          </a:ln>
        </p:spPr>
      </p:pic>
      <p:graphicFrame>
        <p:nvGraphicFramePr>
          <p:cNvPr id="11" name="Group 42"/>
          <p:cNvGraphicFramePr>
            <a:graphicFrameLocks noGrp="1"/>
          </p:cNvGraphicFramePr>
          <p:nvPr/>
        </p:nvGraphicFramePr>
        <p:xfrm>
          <a:off x="107950" y="3009900"/>
          <a:ext cx="4176713" cy="3209925"/>
        </p:xfrm>
        <a:graphic>
          <a:graphicData uri="http://schemas.openxmlformats.org/drawingml/2006/table">
            <a:tbl>
              <a:tblPr/>
              <a:tblGrid>
                <a:gridCol w="1079500"/>
                <a:gridCol w="3097213"/>
              </a:tblGrid>
              <a:tr h="387350">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面积</a:t>
                      </a:r>
                      <a:r>
                        <a:rPr kumimoji="0" lang="en-US" altLang="zh-CN"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Area</a:t>
                      </a:r>
                      <a:endParaRPr kumimoji="0" lang="zh-CN" altLang="en-US"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91450" marR="91450" marT="45726" marB="45726"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rgbClr val="005BA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GB"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2.1 M m</a:t>
                      </a:r>
                      <a:r>
                        <a:rPr kumimoji="0" lang="en-US" altLang="zh-CN" sz="1200" b="0" i="0" u="none" strike="noStrike" cap="none" normalizeH="0" baseline="30000" smtClean="0">
                          <a:ln>
                            <a:noFill/>
                          </a:ln>
                          <a:solidFill>
                            <a:schemeClr val="tx1"/>
                          </a:solidFill>
                          <a:effectLst/>
                          <a:latin typeface="Arial" panose="020B0604020202020204" pitchFamily="34" charset="0"/>
                          <a:ea typeface="微软雅黑" panose="020B0503020204020204" pitchFamily="34" charset="-122"/>
                        </a:rPr>
                        <a:t>2</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91450" marR="91450" marT="45726" marB="45726" anchor="ctr" horzOverflow="overflow">
                    <a:lnL>
                      <a:noFill/>
                    </a:lnL>
                    <a:lnR>
                      <a:noFill/>
                    </a:lnR>
                    <a:lnT>
                      <a:noFill/>
                    </a:lnT>
                    <a:lnB>
                      <a:noFill/>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岸线长度</a:t>
                      </a:r>
                      <a:r>
                        <a:rPr kumimoji="0" lang="en-US" altLang="zh-CN"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Quayside</a:t>
                      </a:r>
                      <a:endParaRPr kumimoji="0" lang="zh-CN" altLang="en-US"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91450" marR="91450" marT="45726" marB="45726" anchor="ctr"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BA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1726</a:t>
                      </a:r>
                      <a:r>
                        <a:rPr kumimoji="0" lang="en-GB"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m</a:t>
                      </a:r>
                      <a:endPar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91450" marR="91450" marT="45726" marB="45726" anchor="ctr" horzOverflow="overflow">
                    <a:lnL>
                      <a:noFill/>
                    </a:lnL>
                    <a:lnR>
                      <a:noFill/>
                    </a:lnR>
                    <a:lnT>
                      <a:noFill/>
                    </a:lnT>
                    <a:lnB>
                      <a:noFill/>
                    </a:lnB>
                    <a:lnTlToBr>
                      <a:noFill/>
                    </a:lnTlToBr>
                    <a:lnBlToTr>
                      <a:noFill/>
                    </a:lnBlToTr>
                    <a:noFill/>
                  </a:tcPr>
                </a:tc>
              </a:tr>
              <a:tr h="1239838">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6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船坞</a:t>
                      </a:r>
                      <a:endParaRPr kumimoji="0" lang="en-US" altLang="zh-CN" sz="16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Dry Docks</a:t>
                      </a:r>
                      <a:endParaRPr kumimoji="0" lang="zh-CN" altLang="en-US"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91450" marR="91450" marT="45726" marB="45726" anchor="ctr"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BAC"/>
                    </a:solidFill>
                  </a:tcPr>
                </a:tc>
                <a:tc>
                  <a:txBody>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en-US" altLang="zh-CN" sz="1200" b="1" i="0" u="none" strike="noStrike" cap="none" normalizeH="0" baseline="0" smtClean="0">
                          <a:ln>
                            <a:noFill/>
                          </a:ln>
                          <a:solidFill>
                            <a:srgbClr val="005BAC"/>
                          </a:solidFill>
                          <a:effectLst/>
                          <a:latin typeface="Arial" panose="020B0604020202020204" pitchFamily="34" charset="0"/>
                          <a:ea typeface="微软雅黑" panose="020B0503020204020204" pitchFamily="34" charset="-122"/>
                        </a:rPr>
                        <a:t>Dock 1: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480×106 m   2×600 t  Crane</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en-US" altLang="zh-CN" sz="1200" b="1" i="0" u="none" strike="noStrike" cap="none" normalizeH="0" baseline="0" smtClean="0">
                          <a:ln>
                            <a:noFill/>
                          </a:ln>
                          <a:solidFill>
                            <a:srgbClr val="005BAC"/>
                          </a:solidFill>
                          <a:effectLst/>
                          <a:latin typeface="Arial" panose="020B0604020202020204" pitchFamily="34" charset="0"/>
                          <a:ea typeface="微软雅黑" panose="020B0503020204020204" pitchFamily="34" charset="-122"/>
                        </a:rPr>
                        <a:t>Dock 2: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540×76 m     1×600 t  Crane</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                                   1×800 t  Crane</a:t>
                      </a:r>
                      <a:endPar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1450" marR="91450" marT="45726" marB="45726" anchor="ctr" horzOverflow="overflow">
                    <a:lnL>
                      <a:noFill/>
                    </a:lnL>
                    <a:lnR>
                      <a:noFill/>
                    </a:lnR>
                    <a:lnT>
                      <a:noFill/>
                    </a:lnT>
                    <a:lnB>
                      <a:noFill/>
                    </a:lnB>
                    <a:lnTlToBr>
                      <a:noFill/>
                    </a:lnTlToBr>
                    <a:lnBlToTr>
                      <a:noFill/>
                    </a:lnBlToTr>
                    <a:noFill/>
                  </a:tcPr>
                </a:tc>
              </a:tr>
              <a:tr h="927100">
                <a:tc>
                  <a:txBody>
                    <a:bodyPr/>
                    <a:lstStyle/>
                    <a:p>
                      <a:pPr marL="0" marR="0" lvl="0" indent="0" algn="ctr"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zh-CN" altLang="en-US"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员工</a:t>
                      </a:r>
                      <a:endParaRPr kumimoji="0" lang="en-GB" altLang="zh-CN"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en-GB" altLang="zh-CN"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rPr>
                        <a:t>Employee</a:t>
                      </a:r>
                      <a:endParaRPr kumimoji="0" lang="en-GB" altLang="zh-CN" sz="1400" b="1" i="0" u="none" strike="noStrike" cap="none" normalizeH="0" baseline="0" smtClean="0">
                        <a:ln>
                          <a:noFill/>
                        </a:ln>
                        <a:solidFill>
                          <a:schemeClr val="bg1"/>
                        </a:solidFill>
                        <a:effectLst/>
                        <a:latin typeface="Arial" panose="020B0604020202020204" pitchFamily="34" charset="0"/>
                        <a:ea typeface="微软雅黑" panose="020B0503020204020204" pitchFamily="34" charset="-122"/>
                      </a:endParaRPr>
                    </a:p>
                  </a:txBody>
                  <a:tcPr marL="91450" marR="91450" marT="45726" marB="45726" anchor="ctr"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BAC"/>
                    </a:solidFill>
                  </a:tcPr>
                </a:tc>
                <a:tc>
                  <a:txBody>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Managers</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102</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Employees</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2767</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Subcontractors</a:t>
                      </a:r>
                      <a:r>
                        <a:rPr kumimoji="0" lang="zh-CN" altLang="en-US"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    </a:t>
                      </a:r>
                      <a:r>
                        <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8722</a:t>
                      </a:r>
                      <a:endParaRPr kumimoji="0" lang="en-US" altLang="zh-CN" sz="1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txBody>
                  <a:tcPr marL="91450" marR="91450" marT="45726" marB="45726" anchor="ctr" horzOverflow="overflow">
                    <a:lnL>
                      <a:noFill/>
                    </a:lnL>
                    <a:lnR>
                      <a:noFill/>
                    </a:lnR>
                    <a:lnT>
                      <a:noFill/>
                    </a:lnT>
                    <a:lnB>
                      <a:noFill/>
                    </a:lnB>
                    <a:lnTlToBr>
                      <a:noFill/>
                    </a:lnTlToBr>
                    <a:lnBlToTr>
                      <a:noFill/>
                    </a:lnBlToTr>
                    <a:noFill/>
                  </a:tcPr>
                </a:tc>
              </a:tr>
            </a:tbl>
          </a:graphicData>
        </a:graphic>
      </p:graphicFrame>
      <p:pic>
        <p:nvPicPr>
          <p:cNvPr id="44053" name="Picture 2" descr="C:\Users\lenovo\Desktop\尺寸调整后\厂区鸟瞰图-效果图.jpg"/>
          <p:cNvPicPr>
            <a:picLocks noChangeAspect="1"/>
          </p:cNvPicPr>
          <p:nvPr/>
        </p:nvPicPr>
        <p:blipFill>
          <a:blip r:embed="rId2"/>
          <a:srcRect t="966"/>
          <a:stretch>
            <a:fillRect/>
          </a:stretch>
        </p:blipFill>
        <p:spPr>
          <a:xfrm>
            <a:off x="4352925" y="3009900"/>
            <a:ext cx="4683125" cy="32099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Strength</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capability </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45060"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2</a:t>
            </a:r>
            <a:endParaRPr lang="zh-CN" altLang="en-US" b="1" dirty="0">
              <a:solidFill>
                <a:srgbClr val="003C7E"/>
              </a:solidFill>
              <a:latin typeface="Arial" panose="020B0604020202020204" pitchFamily="34" charset="0"/>
              <a:ea typeface="宋体" panose="02010600030101010101" pitchFamily="2" charset="-122"/>
            </a:endParaRPr>
          </a:p>
        </p:txBody>
      </p:sp>
      <p:sp>
        <p:nvSpPr>
          <p:cNvPr id="45061"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2.2</a:t>
            </a:r>
            <a:r>
              <a:rPr lang="zh-CN" altLang="en-US" sz="2000" b="1" dirty="0">
                <a:solidFill>
                  <a:srgbClr val="003C7E"/>
                </a:solidFill>
                <a:latin typeface="Arial" panose="020B0604020202020204" pitchFamily="34" charset="0"/>
                <a:ea typeface="微软雅黑" panose="020B0503020204020204" pitchFamily="34" charset="-122"/>
              </a:rPr>
              <a:t> 船厂主要产品  </a:t>
            </a:r>
            <a:r>
              <a:rPr lang="en-US" altLang="zh-CN" sz="2000" b="1" dirty="0">
                <a:solidFill>
                  <a:srgbClr val="003C7E"/>
                </a:solidFill>
                <a:latin typeface="Arial" panose="020B0604020202020204" pitchFamily="34" charset="0"/>
                <a:ea typeface="微软雅黑" panose="020B0503020204020204" pitchFamily="34" charset="-122"/>
              </a:rPr>
              <a:t>Key Products</a:t>
            </a:r>
            <a:endParaRPr lang="zh-CN" altLang="en-US" sz="2000" b="1" dirty="0">
              <a:solidFill>
                <a:srgbClr val="003C7E"/>
              </a:solidFill>
              <a:latin typeface="Arial" panose="020B0604020202020204" pitchFamily="34" charset="0"/>
              <a:ea typeface="微软雅黑" panose="020B0503020204020204" pitchFamily="34" charset="-122"/>
            </a:endParaRPr>
          </a:p>
        </p:txBody>
      </p:sp>
      <p:grpSp>
        <p:nvGrpSpPr>
          <p:cNvPr id="45062" name="组 12"/>
          <p:cNvGrpSpPr/>
          <p:nvPr/>
        </p:nvGrpSpPr>
        <p:grpSpPr>
          <a:xfrm>
            <a:off x="166688" y="1525588"/>
            <a:ext cx="8778875" cy="4287837"/>
            <a:chOff x="161620" y="1800000"/>
            <a:chExt cx="8778095" cy="4287936"/>
          </a:xfrm>
        </p:grpSpPr>
        <p:pic>
          <p:nvPicPr>
            <p:cNvPr id="45064" name="图片 38" descr="H1021  10.5万吨原油轮.JPG"/>
            <p:cNvPicPr/>
            <p:nvPr/>
          </p:nvPicPr>
          <p:blipFill>
            <a:blip r:embed="rId1"/>
            <a:stretch>
              <a:fillRect/>
            </a:stretch>
          </p:blipFill>
          <p:spPr>
            <a:xfrm>
              <a:off x="5528721" y="1800000"/>
              <a:ext cx="1638299" cy="1198563"/>
            </a:xfrm>
            <a:prstGeom prst="rect">
              <a:avLst/>
            </a:prstGeom>
            <a:noFill/>
            <a:ln w="9525">
              <a:noFill/>
            </a:ln>
          </p:spPr>
        </p:pic>
        <p:pic>
          <p:nvPicPr>
            <p:cNvPr id="45065" name="图片 39" descr="31.8万吨vlcc.JPG"/>
            <p:cNvPicPr/>
            <p:nvPr/>
          </p:nvPicPr>
          <p:blipFill>
            <a:blip r:embed="rId2"/>
            <a:stretch>
              <a:fillRect/>
            </a:stretch>
          </p:blipFill>
          <p:spPr>
            <a:xfrm>
              <a:off x="1959138" y="1800000"/>
              <a:ext cx="1655763" cy="1198563"/>
            </a:xfrm>
            <a:prstGeom prst="rect">
              <a:avLst/>
            </a:prstGeom>
            <a:noFill/>
            <a:ln w="9525">
              <a:noFill/>
            </a:ln>
          </p:spPr>
        </p:pic>
        <p:pic>
          <p:nvPicPr>
            <p:cNvPr id="45066" name="图片 41" descr="H1007-15万吨FPSO.jpg"/>
            <p:cNvPicPr>
              <a:picLocks noChangeAspect="1"/>
            </p:cNvPicPr>
            <p:nvPr/>
          </p:nvPicPr>
          <p:blipFill>
            <a:blip r:embed="rId3"/>
            <a:srcRect t="9819"/>
            <a:stretch>
              <a:fillRect/>
            </a:stretch>
          </p:blipFill>
          <p:spPr>
            <a:xfrm>
              <a:off x="168602" y="1800000"/>
              <a:ext cx="1655762" cy="1200150"/>
            </a:xfrm>
            <a:prstGeom prst="rect">
              <a:avLst/>
            </a:prstGeom>
            <a:noFill/>
            <a:ln w="9525">
              <a:noFill/>
            </a:ln>
          </p:spPr>
        </p:pic>
        <p:grpSp>
          <p:nvGrpSpPr>
            <p:cNvPr id="45067" name="组 16"/>
            <p:cNvGrpSpPr/>
            <p:nvPr/>
          </p:nvGrpSpPr>
          <p:grpSpPr>
            <a:xfrm>
              <a:off x="161620" y="3240000"/>
              <a:ext cx="1662744" cy="2847936"/>
              <a:chOff x="161620" y="3429000"/>
              <a:chExt cx="1662744" cy="2847936"/>
            </a:xfrm>
          </p:grpSpPr>
          <p:sp>
            <p:nvSpPr>
              <p:cNvPr id="38" name="矩形 37"/>
              <p:cNvSpPr/>
              <p:nvPr/>
            </p:nvSpPr>
            <p:spPr>
              <a:xfrm>
                <a:off x="167969" y="3428895"/>
                <a:ext cx="1655615" cy="28480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20"/>
              <p:cNvSpPr>
                <a:spLocks noChangeArrowheads="1"/>
              </p:cNvSpPr>
              <p:nvPr/>
            </p:nvSpPr>
            <p:spPr bwMode="auto">
              <a:xfrm>
                <a:off x="161620" y="4860853"/>
                <a:ext cx="1655615" cy="738205"/>
              </a:xfrm>
              <a:prstGeom prst="rect">
                <a:avLst/>
              </a:prstGeom>
              <a:noFill/>
              <a:ln>
                <a:noFill/>
              </a:ln>
            </p:spPr>
            <p:txBody>
              <a:bodyPr>
                <a:spAutoFit/>
              </a:bodyPr>
              <a:lstStyle/>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180K</a:t>
                </a:r>
                <a:endParaRPr kumimoji="0" lang="zh-CN" altLang="en-US"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208K</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5088" name="矩形 20"/>
              <p:cNvSpPr/>
              <p:nvPr/>
            </p:nvSpPr>
            <p:spPr>
              <a:xfrm>
                <a:off x="167969" y="3460646"/>
                <a:ext cx="1655615" cy="1154140"/>
              </a:xfrm>
              <a:prstGeom prst="rect">
                <a:avLst/>
              </a:prstGeom>
              <a:noFill/>
              <a:ln w="9525">
                <a:noFill/>
              </a:ln>
            </p:spPr>
            <p:txBody>
              <a:bodyPr>
                <a:spAutoFit/>
              </a:bodyPr>
              <a:p>
                <a:pPr lvl="0" algn="ctr">
                  <a:lnSpc>
                    <a:spcPct val="150000"/>
                  </a:lnSpc>
                  <a:buClr>
                    <a:srgbClr val="003570"/>
                  </a:buClr>
                  <a:buSzPct val="110000"/>
                </a:pPr>
                <a:r>
                  <a:rPr lang="zh-CN" altLang="en-US" sz="1600" b="1" dirty="0">
                    <a:solidFill>
                      <a:srgbClr val="FF6600"/>
                    </a:solidFill>
                    <a:latin typeface="Arial" panose="020B0604020202020204" pitchFamily="34" charset="0"/>
                    <a:ea typeface="微软雅黑" panose="020B0503020204020204" pitchFamily="34" charset="-122"/>
                  </a:rPr>
                  <a:t>海舺型散货船</a:t>
                </a:r>
                <a:endParaRPr lang="en-US" altLang="zh-CN" sz="1600" b="1" dirty="0">
                  <a:solidFill>
                    <a:srgbClr val="FF6600"/>
                  </a:solidFill>
                  <a:latin typeface="Arial" panose="020B0604020202020204" pitchFamily="34" charset="0"/>
                  <a:ea typeface="微软雅黑" panose="020B0503020204020204" pitchFamily="34" charset="-122"/>
                </a:endParaRPr>
              </a:p>
              <a:p>
                <a:pPr lvl="0" algn="ctr">
                  <a:lnSpc>
                    <a:spcPct val="150000"/>
                  </a:lnSpc>
                  <a:buClr>
                    <a:srgbClr val="003570"/>
                  </a:buClr>
                  <a:buSzPct val="110000"/>
                </a:pPr>
                <a:r>
                  <a:rPr lang="en-US" altLang="zh-CN" sz="1600" b="1" dirty="0">
                    <a:solidFill>
                      <a:srgbClr val="FF6600"/>
                    </a:solidFill>
                    <a:latin typeface="Arial" panose="020B0604020202020204" pitchFamily="34" charset="0"/>
                    <a:ea typeface="微软雅黑" panose="020B0503020204020204" pitchFamily="34" charset="-122"/>
                  </a:rPr>
                  <a:t>SWS-Cape</a:t>
                </a:r>
                <a:endParaRPr lang="en-US" altLang="zh-CN" sz="1600" b="1" dirty="0">
                  <a:solidFill>
                    <a:srgbClr val="FF6600"/>
                  </a:solidFill>
                  <a:latin typeface="Arial" panose="020B0604020202020204" pitchFamily="34" charset="0"/>
                  <a:ea typeface="微软雅黑" panose="020B0503020204020204" pitchFamily="34" charset="-122"/>
                </a:endParaRPr>
              </a:p>
              <a:p>
                <a:pPr lvl="0" algn="ctr">
                  <a:lnSpc>
                    <a:spcPct val="150000"/>
                  </a:lnSpc>
                  <a:buClr>
                    <a:srgbClr val="003570"/>
                  </a:buClr>
                  <a:buSzPct val="110000"/>
                </a:pPr>
                <a:r>
                  <a:rPr lang="en-US" altLang="zh-CN" sz="1400" b="1" dirty="0">
                    <a:latin typeface="Arial" panose="020B0604020202020204" pitchFamily="34" charset="0"/>
                    <a:ea typeface="微软雅黑" panose="020B0503020204020204" pitchFamily="34" charset="-122"/>
                  </a:rPr>
                  <a:t>14.7%</a:t>
                </a:r>
                <a:r>
                  <a:rPr lang="zh-CN" altLang="en-US" sz="1400" b="1" dirty="0">
                    <a:latin typeface="Arial" panose="020B0604020202020204" pitchFamily="34" charset="0"/>
                    <a:ea typeface="微软雅黑" panose="020B0503020204020204" pitchFamily="34" charset="-122"/>
                  </a:rPr>
                  <a:t> </a:t>
                </a:r>
                <a:r>
                  <a:rPr lang="en-US" altLang="zh-CN" sz="1400" b="1" dirty="0">
                    <a:latin typeface="Arial" panose="020B0604020202020204" pitchFamily="34" charset="0"/>
                    <a:ea typeface="微软雅黑" panose="020B0503020204020204" pitchFamily="34" charset="-122"/>
                  </a:rPr>
                  <a:t>Worldwide</a:t>
                </a:r>
                <a:endParaRPr lang="en-US" altLang="zh-CN" sz="1400" b="1" dirty="0">
                  <a:latin typeface="Arial" panose="020B0604020202020204" pitchFamily="34" charset="0"/>
                  <a:ea typeface="微软雅黑" panose="020B0503020204020204" pitchFamily="34" charset="-122"/>
                </a:endParaRPr>
              </a:p>
            </p:txBody>
          </p:sp>
        </p:grpSp>
        <p:grpSp>
          <p:nvGrpSpPr>
            <p:cNvPr id="45068" name="组 17"/>
            <p:cNvGrpSpPr/>
            <p:nvPr/>
          </p:nvGrpSpPr>
          <p:grpSpPr>
            <a:xfrm>
              <a:off x="1958759" y="3240000"/>
              <a:ext cx="1657901" cy="2847936"/>
              <a:chOff x="1958759" y="3429000"/>
              <a:chExt cx="1657901" cy="2847936"/>
            </a:xfrm>
          </p:grpSpPr>
          <p:sp>
            <p:nvSpPr>
              <p:cNvPr id="35" name="矩形 34"/>
              <p:cNvSpPr/>
              <p:nvPr/>
            </p:nvSpPr>
            <p:spPr>
              <a:xfrm>
                <a:off x="1958510" y="3428895"/>
                <a:ext cx="1658790" cy="28480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矩形 21"/>
              <p:cNvSpPr>
                <a:spLocks noChangeArrowheads="1"/>
              </p:cNvSpPr>
              <p:nvPr/>
            </p:nvSpPr>
            <p:spPr bwMode="auto">
              <a:xfrm>
                <a:off x="1958510" y="4856091"/>
                <a:ext cx="1658790" cy="738204"/>
              </a:xfrm>
              <a:prstGeom prst="rect">
                <a:avLst/>
              </a:prstGeom>
              <a:noFill/>
              <a:ln>
                <a:noFill/>
              </a:ln>
            </p:spPr>
            <p:txBody>
              <a:bodyPr>
                <a:spAutoFit/>
              </a:bodyPr>
              <a:lstStyle/>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300K</a:t>
                </a:r>
                <a:endParaRPr kumimoji="0" lang="zh-CN" altLang="en-US"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319K</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5085" name="矩形 21"/>
              <p:cNvSpPr/>
              <p:nvPr/>
            </p:nvSpPr>
            <p:spPr>
              <a:xfrm>
                <a:off x="1964859" y="3460646"/>
                <a:ext cx="1650854" cy="1154140"/>
              </a:xfrm>
              <a:prstGeom prst="rect">
                <a:avLst/>
              </a:prstGeom>
              <a:noFill/>
              <a:ln w="9525">
                <a:noFill/>
              </a:ln>
            </p:spPr>
            <p:txBody>
              <a:bodyPr>
                <a:spAutoFit/>
              </a:bodyPr>
              <a:p>
                <a:pPr lvl="0" algn="ctr">
                  <a:lnSpc>
                    <a:spcPct val="150000"/>
                  </a:lnSpc>
                  <a:buClr>
                    <a:srgbClr val="003570"/>
                  </a:buClr>
                  <a:buSzPct val="110000"/>
                </a:pPr>
                <a:r>
                  <a:rPr lang="zh-CN" altLang="en-US" sz="1600" b="1" dirty="0">
                    <a:solidFill>
                      <a:srgbClr val="FF6600"/>
                    </a:solidFill>
                    <a:latin typeface="Arial" panose="020B0604020202020204" pitchFamily="34" charset="0"/>
                    <a:ea typeface="微软雅黑" panose="020B0503020204020204" pitchFamily="34" charset="-122"/>
                  </a:rPr>
                  <a:t>大型油轮</a:t>
                </a:r>
                <a:endParaRPr lang="en-US" altLang="zh-CN" sz="1600" b="1" dirty="0">
                  <a:solidFill>
                    <a:srgbClr val="FF6600"/>
                  </a:solidFill>
                  <a:latin typeface="Arial" panose="020B0604020202020204" pitchFamily="34" charset="0"/>
                  <a:ea typeface="微软雅黑" panose="020B0503020204020204" pitchFamily="34" charset="-122"/>
                </a:endParaRPr>
              </a:p>
              <a:p>
                <a:pPr lvl="0" algn="ctr">
                  <a:lnSpc>
                    <a:spcPct val="150000"/>
                  </a:lnSpc>
                  <a:buClr>
                    <a:srgbClr val="003570"/>
                  </a:buClr>
                  <a:buSzPct val="110000"/>
                </a:pPr>
                <a:r>
                  <a:rPr lang="en-US" altLang="zh-CN" sz="1600" b="1" dirty="0">
                    <a:solidFill>
                      <a:srgbClr val="FF6600"/>
                    </a:solidFill>
                    <a:latin typeface="Arial" panose="020B0604020202020204" pitchFamily="34" charset="0"/>
                    <a:ea typeface="微软雅黑" panose="020B0503020204020204" pitchFamily="34" charset="-122"/>
                  </a:rPr>
                  <a:t>SWS-VLCC</a:t>
                </a:r>
                <a:endParaRPr lang="en-US" altLang="zh-CN" sz="1600" b="1" dirty="0">
                  <a:solidFill>
                    <a:srgbClr val="FF6600"/>
                  </a:solidFill>
                  <a:latin typeface="Arial" panose="020B0604020202020204" pitchFamily="34" charset="0"/>
                  <a:ea typeface="微软雅黑" panose="020B0503020204020204" pitchFamily="34" charset="-122"/>
                </a:endParaRPr>
              </a:p>
              <a:p>
                <a:pPr lvl="0" algn="ctr">
                  <a:lnSpc>
                    <a:spcPct val="150000"/>
                  </a:lnSpc>
                  <a:buClr>
                    <a:srgbClr val="003570"/>
                  </a:buClr>
                  <a:buSzPct val="110000"/>
                </a:pPr>
                <a:r>
                  <a:rPr lang="en-US" altLang="zh-CN" sz="1400" b="1" dirty="0">
                    <a:latin typeface="Arial" panose="020B0604020202020204" pitchFamily="34" charset="0"/>
                    <a:ea typeface="微软雅黑" panose="020B0503020204020204" pitchFamily="34" charset="-122"/>
                  </a:rPr>
                  <a:t>9.7%</a:t>
                </a:r>
                <a:r>
                  <a:rPr lang="zh-CN" altLang="en-US" sz="1400" b="1" dirty="0">
                    <a:latin typeface="Arial" panose="020B0604020202020204" pitchFamily="34" charset="0"/>
                    <a:ea typeface="微软雅黑" panose="020B0503020204020204" pitchFamily="34" charset="-122"/>
                  </a:rPr>
                  <a:t> </a:t>
                </a:r>
                <a:r>
                  <a:rPr lang="en-US" altLang="zh-CN" sz="1400" b="1" dirty="0">
                    <a:latin typeface="Arial" panose="020B0604020202020204" pitchFamily="34" charset="0"/>
                    <a:ea typeface="微软雅黑" panose="020B0503020204020204" pitchFamily="34" charset="-122"/>
                  </a:rPr>
                  <a:t>Worldwide</a:t>
                </a:r>
                <a:endParaRPr lang="en-US" altLang="zh-CN" sz="1400" b="1" dirty="0">
                  <a:latin typeface="Arial" panose="020B0604020202020204" pitchFamily="34" charset="0"/>
                  <a:ea typeface="微软雅黑" panose="020B0503020204020204" pitchFamily="34" charset="-122"/>
                </a:endParaRPr>
              </a:p>
            </p:txBody>
          </p:sp>
        </p:grpSp>
        <p:grpSp>
          <p:nvGrpSpPr>
            <p:cNvPr id="45069" name="组 18"/>
            <p:cNvGrpSpPr/>
            <p:nvPr/>
          </p:nvGrpSpPr>
          <p:grpSpPr>
            <a:xfrm>
              <a:off x="3737137" y="3240000"/>
              <a:ext cx="1655762" cy="2847936"/>
              <a:chOff x="3737137" y="3429000"/>
              <a:chExt cx="1655762" cy="2847936"/>
            </a:xfrm>
          </p:grpSpPr>
          <p:sp>
            <p:nvSpPr>
              <p:cNvPr id="32" name="矩形 31"/>
              <p:cNvSpPr/>
              <p:nvPr/>
            </p:nvSpPr>
            <p:spPr>
              <a:xfrm>
                <a:off x="3742702" y="3428895"/>
                <a:ext cx="1631805" cy="28480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矩形 22"/>
              <p:cNvSpPr>
                <a:spLocks noChangeArrowheads="1"/>
              </p:cNvSpPr>
              <p:nvPr/>
            </p:nvSpPr>
            <p:spPr bwMode="auto">
              <a:xfrm>
                <a:off x="3744288" y="4852916"/>
                <a:ext cx="1630218" cy="1062062"/>
              </a:xfrm>
              <a:prstGeom prst="rect">
                <a:avLst/>
              </a:prstGeom>
              <a:noFill/>
              <a:ln>
                <a:noFill/>
              </a:ln>
            </p:spPr>
            <p:txBody>
              <a:bodyPr>
                <a:spAutoFit/>
              </a:bodyPr>
              <a:lstStyle/>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11000 TEU</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18000 TEU</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20000 TEU</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4" name="矩形 22"/>
              <p:cNvSpPr>
                <a:spLocks noChangeArrowheads="1"/>
              </p:cNvSpPr>
              <p:nvPr/>
            </p:nvSpPr>
            <p:spPr bwMode="auto">
              <a:xfrm>
                <a:off x="3736352" y="3460646"/>
                <a:ext cx="1657203" cy="1154140"/>
              </a:xfrm>
              <a:prstGeom prst="rect">
                <a:avLst/>
              </a:prstGeom>
              <a:noFill/>
              <a:ln>
                <a:noFill/>
              </a:ln>
            </p:spPr>
            <p:txBody>
              <a:bodyPr>
                <a:spAutoFit/>
              </a:bodyPr>
              <a:lstStyle/>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zh-CN" altLang="en-US" sz="1600" b="1" i="0" u="none" strike="noStrike" kern="1200" cap="none" spc="0" normalizeH="0" baseline="0" noProof="0" dirty="0">
                    <a:ln>
                      <a:noFill/>
                    </a:ln>
                    <a:solidFill>
                      <a:srgbClr val="FF6600"/>
                    </a:solidFill>
                    <a:effectLst/>
                    <a:uLnTx/>
                    <a:uFillTx/>
                    <a:latin typeface="+mn-lt"/>
                    <a:ea typeface="微软雅黑" panose="020B0503020204020204" pitchFamily="34" charset="-122"/>
                    <a:cs typeface="+mn-cs"/>
                  </a:rPr>
                  <a:t>大型集装箱船</a:t>
                </a:r>
                <a:endParaRPr kumimoji="0" lang="en-US" altLang="zh-CN" sz="1600" b="1" i="0" u="none" strike="noStrike" kern="1200" cap="none" spc="0" normalizeH="0" baseline="0" noProof="0" dirty="0">
                  <a:ln>
                    <a:noFill/>
                  </a:ln>
                  <a:solidFill>
                    <a:srgbClr val="FF6600"/>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600" b="1" i="0" u="none" strike="noStrike" kern="1200" cap="none" spc="0" normalizeH="0" baseline="0" noProof="0" dirty="0">
                    <a:ln>
                      <a:noFill/>
                    </a:ln>
                    <a:solidFill>
                      <a:srgbClr val="FF6600"/>
                    </a:solidFill>
                    <a:effectLst/>
                    <a:uLnTx/>
                    <a:uFillTx/>
                    <a:latin typeface="+mn-lt"/>
                    <a:ea typeface="微软雅黑" panose="020B0503020204020204" pitchFamily="34" charset="-122"/>
                    <a:cs typeface="+mn-cs"/>
                  </a:rPr>
                  <a:t>SWS-VLCS</a:t>
                </a:r>
                <a:endParaRPr kumimoji="0" lang="en-US" altLang="zh-CN" sz="1600" b="1" i="0" u="none" strike="noStrike" kern="1200" cap="none" spc="0" normalizeH="0" baseline="0" noProof="0" dirty="0">
                  <a:ln>
                    <a:noFill/>
                  </a:ln>
                  <a:solidFill>
                    <a:srgbClr val="FF6600"/>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3.3% Worldwide</a:t>
                </a:r>
                <a:endParaRPr kumimoji="0" lang="zh-CN" altLang="en-US"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grpSp>
        <p:grpSp>
          <p:nvGrpSpPr>
            <p:cNvPr id="45070" name="组 19"/>
            <p:cNvGrpSpPr/>
            <p:nvPr/>
          </p:nvGrpSpPr>
          <p:grpSpPr>
            <a:xfrm>
              <a:off x="5525415" y="3240000"/>
              <a:ext cx="1641605" cy="2847936"/>
              <a:chOff x="5525415" y="3429000"/>
              <a:chExt cx="1641605" cy="2847936"/>
            </a:xfrm>
          </p:grpSpPr>
          <p:sp>
            <p:nvSpPr>
              <p:cNvPr id="29" name="矩形 28"/>
              <p:cNvSpPr/>
              <p:nvPr/>
            </p:nvSpPr>
            <p:spPr>
              <a:xfrm>
                <a:off x="5525305" y="3428895"/>
                <a:ext cx="1641329" cy="28480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23"/>
              <p:cNvSpPr>
                <a:spLocks noChangeArrowheads="1"/>
              </p:cNvSpPr>
              <p:nvPr/>
            </p:nvSpPr>
            <p:spPr bwMode="auto">
              <a:xfrm>
                <a:off x="5525305" y="4860853"/>
                <a:ext cx="1641329" cy="374659"/>
              </a:xfrm>
              <a:prstGeom prst="rect">
                <a:avLst/>
              </a:prstGeom>
              <a:noFill/>
              <a:ln>
                <a:noFill/>
              </a:ln>
            </p:spPr>
            <p:txBody>
              <a:bodyPr>
                <a:spAutoFit/>
              </a:bodyPr>
              <a:lstStyle/>
              <a:p>
                <a:pPr marL="0" marR="0" lvl="0" indent="0" algn="ctr" defTabSz="914400" rtl="0" eaLnBrk="0" fontAlgn="base" latinLnBrk="0" hangingPunct="0">
                  <a:lnSpc>
                    <a:spcPct val="150000"/>
                  </a:lnSpc>
                  <a:spcBef>
                    <a:spcPct val="0"/>
                  </a:spcBef>
                  <a:spcAft>
                    <a:spcPct val="0"/>
                  </a:spcAft>
                  <a:buClr>
                    <a:srgbClr val="003570"/>
                  </a:buClr>
                  <a:buSzPct val="110000"/>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400K VLOC</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5079" name="矩形 23"/>
              <p:cNvSpPr/>
              <p:nvPr/>
            </p:nvSpPr>
            <p:spPr>
              <a:xfrm>
                <a:off x="5528480" y="3460646"/>
                <a:ext cx="1638154" cy="1154140"/>
              </a:xfrm>
              <a:prstGeom prst="rect">
                <a:avLst/>
              </a:prstGeom>
              <a:noFill/>
              <a:ln w="9525">
                <a:noFill/>
              </a:ln>
            </p:spPr>
            <p:txBody>
              <a:bodyPr>
                <a:spAutoFit/>
              </a:bodyPr>
              <a:p>
                <a:pPr lvl="0" algn="ctr">
                  <a:lnSpc>
                    <a:spcPct val="150000"/>
                  </a:lnSpc>
                  <a:buClr>
                    <a:srgbClr val="003570"/>
                  </a:buClr>
                  <a:buSzPct val="110000"/>
                </a:pPr>
                <a:r>
                  <a:rPr lang="zh-CN" altLang="en-US" sz="1600" b="1" dirty="0">
                    <a:solidFill>
                      <a:srgbClr val="FF6600"/>
                    </a:solidFill>
                    <a:latin typeface="Arial" panose="020B0604020202020204" pitchFamily="34" charset="0"/>
                    <a:ea typeface="微软雅黑" panose="020B0503020204020204" pitchFamily="34" charset="-122"/>
                  </a:rPr>
                  <a:t>矿砂船</a:t>
                </a:r>
                <a:endParaRPr lang="en-US" altLang="zh-CN" sz="1600" b="1" dirty="0">
                  <a:solidFill>
                    <a:srgbClr val="FF6600"/>
                  </a:solidFill>
                  <a:latin typeface="Arial" panose="020B0604020202020204" pitchFamily="34" charset="0"/>
                  <a:ea typeface="微软雅黑" panose="020B0503020204020204" pitchFamily="34" charset="-122"/>
                </a:endParaRPr>
              </a:p>
              <a:p>
                <a:pPr lvl="0" algn="ctr">
                  <a:lnSpc>
                    <a:spcPct val="150000"/>
                  </a:lnSpc>
                  <a:buClr>
                    <a:srgbClr val="003570"/>
                  </a:buClr>
                  <a:buSzPct val="110000"/>
                </a:pPr>
                <a:r>
                  <a:rPr lang="en-US" altLang="zh-CN" sz="1600" b="1" dirty="0">
                    <a:solidFill>
                      <a:srgbClr val="FF6600"/>
                    </a:solidFill>
                    <a:latin typeface="Arial" panose="020B0604020202020204" pitchFamily="34" charset="0"/>
                    <a:ea typeface="微软雅黑" panose="020B0503020204020204" pitchFamily="34" charset="-122"/>
                  </a:rPr>
                  <a:t>SWS-VLOC</a:t>
                </a:r>
                <a:endParaRPr lang="en-US" altLang="zh-CN" sz="1600" b="1" dirty="0">
                  <a:solidFill>
                    <a:srgbClr val="FF6600"/>
                  </a:solidFill>
                  <a:latin typeface="Arial" panose="020B0604020202020204" pitchFamily="34" charset="0"/>
                  <a:ea typeface="微软雅黑" panose="020B0503020204020204" pitchFamily="34" charset="-122"/>
                </a:endParaRPr>
              </a:p>
              <a:p>
                <a:pPr lvl="0" algn="ctr">
                  <a:lnSpc>
                    <a:spcPct val="150000"/>
                  </a:lnSpc>
                  <a:buClr>
                    <a:srgbClr val="003570"/>
                  </a:buClr>
                  <a:buSzPct val="110000"/>
                </a:pPr>
                <a:r>
                  <a:rPr lang="en-US" altLang="zh-CN" sz="1400" b="1" dirty="0">
                    <a:latin typeface="Arial" panose="020B0604020202020204" pitchFamily="34" charset="0"/>
                    <a:ea typeface="微软雅黑" panose="020B0503020204020204" pitchFamily="34" charset="-122"/>
                  </a:rPr>
                  <a:t>21.5%</a:t>
                </a:r>
                <a:r>
                  <a:rPr lang="zh-CN" altLang="en-US" sz="1400" b="1" dirty="0">
                    <a:latin typeface="Arial" panose="020B0604020202020204" pitchFamily="34" charset="0"/>
                    <a:ea typeface="微软雅黑" panose="020B0503020204020204" pitchFamily="34" charset="-122"/>
                  </a:rPr>
                  <a:t> </a:t>
                </a:r>
                <a:r>
                  <a:rPr lang="en-US" altLang="zh-CN" sz="1400" b="1" dirty="0">
                    <a:latin typeface="Arial" panose="020B0604020202020204" pitchFamily="34" charset="0"/>
                    <a:ea typeface="微软雅黑" panose="020B0503020204020204" pitchFamily="34" charset="-122"/>
                  </a:rPr>
                  <a:t>Worldwide</a:t>
                </a:r>
                <a:endParaRPr lang="zh-CN" altLang="en-US" sz="1400" b="1" dirty="0">
                  <a:latin typeface="Arial" panose="020B0604020202020204" pitchFamily="34" charset="0"/>
                  <a:ea typeface="微软雅黑" panose="020B0503020204020204" pitchFamily="34" charset="-122"/>
                </a:endParaRPr>
              </a:p>
            </p:txBody>
          </p:sp>
        </p:grpSp>
        <p:pic>
          <p:nvPicPr>
            <p:cNvPr id="45071" name="Picture 23" descr="J:\“SWS Inserts”\JU2000E\DSC_0713.JPG"/>
            <p:cNvPicPr>
              <a:picLocks noChangeAspect="1"/>
            </p:cNvPicPr>
            <p:nvPr/>
          </p:nvPicPr>
          <p:blipFill>
            <a:blip r:embed="rId4"/>
            <a:stretch>
              <a:fillRect/>
            </a:stretch>
          </p:blipFill>
          <p:spPr>
            <a:xfrm>
              <a:off x="7301416" y="1800000"/>
              <a:ext cx="1638299" cy="1198563"/>
            </a:xfrm>
            <a:prstGeom prst="rect">
              <a:avLst/>
            </a:prstGeom>
            <a:noFill/>
            <a:ln w="9525">
              <a:noFill/>
            </a:ln>
          </p:spPr>
        </p:pic>
        <p:grpSp>
          <p:nvGrpSpPr>
            <p:cNvPr id="45072" name="组 22"/>
            <p:cNvGrpSpPr/>
            <p:nvPr/>
          </p:nvGrpSpPr>
          <p:grpSpPr>
            <a:xfrm>
              <a:off x="7301415" y="3240000"/>
              <a:ext cx="1638300" cy="2847936"/>
              <a:chOff x="7301415" y="3429000"/>
              <a:chExt cx="1638300" cy="2847936"/>
            </a:xfrm>
          </p:grpSpPr>
          <p:sp>
            <p:nvSpPr>
              <p:cNvPr id="26" name="矩形 25"/>
              <p:cNvSpPr/>
              <p:nvPr/>
            </p:nvSpPr>
            <p:spPr>
              <a:xfrm>
                <a:off x="7301561" y="3428895"/>
                <a:ext cx="1615931" cy="28480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矩形 24"/>
              <p:cNvSpPr>
                <a:spLocks noChangeArrowheads="1"/>
              </p:cNvSpPr>
              <p:nvPr/>
            </p:nvSpPr>
            <p:spPr bwMode="auto">
              <a:xfrm>
                <a:off x="7301561" y="4860853"/>
                <a:ext cx="1638154" cy="1062063"/>
              </a:xfrm>
              <a:prstGeom prst="rect">
                <a:avLst/>
              </a:prstGeom>
              <a:noFill/>
              <a:ln>
                <a:noFill/>
              </a:ln>
            </p:spPr>
            <p:txBody>
              <a:bodyP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JU2000E</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CJ46</a:t>
                </a:r>
                <a:endParaRPr kumimoji="0" lang="zh-CN" altLang="en-US"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a:p>
                <a:pPr marL="0" marR="0" lvl="0" indent="0" algn="ctr"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CJ50 </a:t>
                </a:r>
                <a:endParaRPr kumimoji="0" lang="en-US" altLang="zh-CN" sz="1400" b="1"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5076" name="矩形 24"/>
              <p:cNvSpPr/>
              <p:nvPr/>
            </p:nvSpPr>
            <p:spPr>
              <a:xfrm>
                <a:off x="7301561" y="3455884"/>
                <a:ext cx="1638154" cy="1155727"/>
              </a:xfrm>
              <a:prstGeom prst="rect">
                <a:avLst/>
              </a:prstGeom>
              <a:noFill/>
              <a:ln w="9525">
                <a:noFill/>
              </a:ln>
            </p:spPr>
            <p:txBody>
              <a:bodyPr>
                <a:spAutoFit/>
              </a:bodyPr>
              <a:p>
                <a:pPr lvl="0" indent="12700" algn="ctr">
                  <a:lnSpc>
                    <a:spcPct val="150000"/>
                  </a:lnSpc>
                </a:pPr>
                <a:r>
                  <a:rPr lang="zh-CN" altLang="en-US" sz="1600" b="1" dirty="0">
                    <a:solidFill>
                      <a:srgbClr val="FF6600"/>
                    </a:solidFill>
                    <a:latin typeface="Arial" panose="020B0604020202020204" pitchFamily="34" charset="0"/>
                    <a:ea typeface="微软雅黑" panose="020B0503020204020204" pitchFamily="34" charset="-122"/>
                  </a:rPr>
                  <a:t>自升式钻井平台 </a:t>
                </a:r>
                <a:endParaRPr lang="en-US" altLang="zh-CN" sz="1600" b="1" dirty="0">
                  <a:solidFill>
                    <a:srgbClr val="FF6600"/>
                  </a:solidFill>
                  <a:latin typeface="Arial" panose="020B0604020202020204" pitchFamily="34" charset="0"/>
                  <a:ea typeface="微软雅黑" panose="020B0503020204020204" pitchFamily="34" charset="-122"/>
                </a:endParaRPr>
              </a:p>
              <a:p>
                <a:pPr lvl="0" indent="12700" algn="ctr">
                  <a:lnSpc>
                    <a:spcPct val="150000"/>
                  </a:lnSpc>
                </a:pPr>
                <a:r>
                  <a:rPr lang="en-US" altLang="zh-CN" sz="1600" b="1" dirty="0">
                    <a:solidFill>
                      <a:srgbClr val="FF6600"/>
                    </a:solidFill>
                    <a:latin typeface="Arial" panose="020B0604020202020204" pitchFamily="34" charset="0"/>
                    <a:ea typeface="微软雅黑" panose="020B0503020204020204" pitchFamily="34" charset="-122"/>
                  </a:rPr>
                  <a:t>SWS-Jack</a:t>
                </a:r>
                <a:r>
                  <a:rPr lang="zh-CN" altLang="en-US" sz="1600" b="1" dirty="0">
                    <a:solidFill>
                      <a:srgbClr val="FF6600"/>
                    </a:solidFill>
                    <a:latin typeface="Arial" panose="020B0604020202020204" pitchFamily="34" charset="0"/>
                    <a:ea typeface="微软雅黑" panose="020B0503020204020204" pitchFamily="34" charset="-122"/>
                  </a:rPr>
                  <a:t> </a:t>
                </a:r>
                <a:r>
                  <a:rPr lang="en-US" altLang="zh-CN" sz="1600" b="1" dirty="0">
                    <a:solidFill>
                      <a:srgbClr val="FF6600"/>
                    </a:solidFill>
                    <a:latin typeface="Arial" panose="020B0604020202020204" pitchFamily="34" charset="0"/>
                    <a:ea typeface="微软雅黑" panose="020B0503020204020204" pitchFamily="34" charset="-122"/>
                  </a:rPr>
                  <a:t>Up</a:t>
                </a:r>
                <a:endParaRPr lang="en-US" altLang="zh-CN" sz="1600" b="1" dirty="0">
                  <a:solidFill>
                    <a:srgbClr val="FF6600"/>
                  </a:solidFill>
                  <a:latin typeface="Arial" panose="020B0604020202020204" pitchFamily="34" charset="0"/>
                  <a:ea typeface="微软雅黑" panose="020B0503020204020204" pitchFamily="34" charset="-122"/>
                </a:endParaRPr>
              </a:p>
              <a:p>
                <a:pPr lvl="0" indent="12700" algn="ctr">
                  <a:lnSpc>
                    <a:spcPct val="150000"/>
                  </a:lnSpc>
                </a:pPr>
                <a:r>
                  <a:rPr lang="en-US" altLang="zh-CN" sz="1400" b="1" dirty="0">
                    <a:latin typeface="Arial" panose="020B0604020202020204" pitchFamily="34" charset="0"/>
                    <a:ea typeface="微软雅黑" panose="020B0503020204020204" pitchFamily="34" charset="-122"/>
                  </a:rPr>
                  <a:t>2%</a:t>
                </a:r>
                <a:r>
                  <a:rPr lang="zh-CN" altLang="en-US" sz="1400" b="1" dirty="0">
                    <a:latin typeface="Arial" panose="020B0604020202020204" pitchFamily="34" charset="0"/>
                    <a:ea typeface="微软雅黑" panose="020B0503020204020204" pitchFamily="34" charset="-122"/>
                  </a:rPr>
                  <a:t> </a:t>
                </a:r>
                <a:r>
                  <a:rPr lang="en-US" altLang="zh-CN" sz="1400" b="1" dirty="0">
                    <a:latin typeface="Arial" panose="020B0604020202020204" pitchFamily="34" charset="0"/>
                    <a:ea typeface="微软雅黑" panose="020B0503020204020204" pitchFamily="34" charset="-122"/>
                  </a:rPr>
                  <a:t>worldwide</a:t>
                </a:r>
                <a:endParaRPr lang="zh-CN" altLang="en-US" sz="1400" b="1" dirty="0">
                  <a:latin typeface="Arial" panose="020B0604020202020204" pitchFamily="34" charset="0"/>
                  <a:ea typeface="微软雅黑" panose="020B0503020204020204" pitchFamily="34" charset="-122"/>
                </a:endParaRPr>
              </a:p>
            </p:txBody>
          </p:sp>
        </p:grpSp>
        <p:pic>
          <p:nvPicPr>
            <p:cNvPr id="45073" name="图片 24"/>
            <p:cNvPicPr>
              <a:picLocks noChangeAspect="1"/>
            </p:cNvPicPr>
            <p:nvPr/>
          </p:nvPicPr>
          <p:blipFill>
            <a:blip r:embed="rId5"/>
            <a:srcRect l="5441" r="3847"/>
            <a:stretch>
              <a:fillRect/>
            </a:stretch>
          </p:blipFill>
          <p:spPr>
            <a:xfrm>
              <a:off x="3744119" y="1803648"/>
              <a:ext cx="1655762" cy="1197178"/>
            </a:xfrm>
            <a:prstGeom prst="rect">
              <a:avLst/>
            </a:prstGeom>
            <a:noFill/>
            <a:ln w="9525">
              <a:noFill/>
            </a:ln>
          </p:spPr>
        </p:pic>
      </p:grpSp>
      <p:sp>
        <p:nvSpPr>
          <p:cNvPr id="45063" name="矩形 3"/>
          <p:cNvSpPr/>
          <p:nvPr/>
        </p:nvSpPr>
        <p:spPr>
          <a:xfrm>
            <a:off x="476250" y="315913"/>
            <a:ext cx="3348038"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船厂基本概况介绍</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17488" y="4387850"/>
            <a:ext cx="8723313" cy="18589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等腰三角形 4"/>
          <p:cNvSpPr>
            <a:spLocks noChangeArrowheads="1"/>
          </p:cNvSpPr>
          <p:nvPr/>
        </p:nvSpPr>
        <p:spPr bwMode="auto">
          <a:xfrm rot="5400000">
            <a:off x="-39687" y="295275"/>
            <a:ext cx="581025" cy="501650"/>
          </a:xfrm>
          <a:prstGeom prst="triangle">
            <a:avLst>
              <a:gd name="adj" fmla="val 50000"/>
            </a:avLst>
          </a:prstGeom>
          <a:solidFill>
            <a:schemeClr val="accent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矩形 23"/>
          <p:cNvSpPr/>
          <p:nvPr/>
        </p:nvSpPr>
        <p:spPr>
          <a:xfrm>
            <a:off x="5434013" y="500063"/>
            <a:ext cx="2451100" cy="277813"/>
          </a:xfrm>
          <a:prstGeom prst="rect">
            <a:avLst/>
          </a:prstGeom>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Strength</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&amp;</a:t>
            </a:r>
            <a:r>
              <a:rPr kumimoji="0" lang="zh-CN" altLang="en-US"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 </a:t>
            </a:r>
            <a:r>
              <a:rPr kumimoji="0" lang="en-US" altLang="zh-CN" sz="1200" b="0" i="0" u="none" strike="noStrike" kern="1200" cap="none" spc="0" normalizeH="0" baseline="0" noProof="0" dirty="0">
                <a:ln>
                  <a:noFill/>
                </a:ln>
                <a:solidFill>
                  <a:schemeClr val="bg1">
                    <a:lumMod val="7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capability </a:t>
            </a:r>
            <a:endParaRPr kumimoji="0" lang="zh-CN" altLang="en-US" sz="1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宋体" panose="02010600030101010101" pitchFamily="2" charset="-122"/>
              <a:cs typeface="+mn-cs"/>
            </a:endParaRPr>
          </a:p>
        </p:txBody>
      </p:sp>
      <p:sp>
        <p:nvSpPr>
          <p:cNvPr id="1030" name="文本框 1"/>
          <p:cNvSpPr txBox="1"/>
          <p:nvPr/>
        </p:nvSpPr>
        <p:spPr>
          <a:xfrm>
            <a:off x="15875" y="350838"/>
            <a:ext cx="460375" cy="400050"/>
          </a:xfrm>
          <a:prstGeom prst="rect">
            <a:avLst/>
          </a:prstGeom>
          <a:noFill/>
          <a:ln w="9525">
            <a:noFill/>
          </a:ln>
        </p:spPr>
        <p:txBody>
          <a:bodyPr>
            <a:spAutoFit/>
          </a:bodyPr>
          <a:p>
            <a:pPr lvl="0" eaLnBrk="1" hangingPunct="1"/>
            <a:r>
              <a:rPr lang="en-US" altLang="zh-CN" sz="2000" b="1" dirty="0">
                <a:solidFill>
                  <a:srgbClr val="003C7E"/>
                </a:solidFill>
                <a:latin typeface="Arial" panose="020B0604020202020204" pitchFamily="34" charset="0"/>
                <a:ea typeface="宋体" panose="02010600030101010101" pitchFamily="2" charset="-122"/>
              </a:rPr>
              <a:t>2</a:t>
            </a:r>
            <a:endParaRPr lang="zh-CN" altLang="en-US" b="1" dirty="0">
              <a:solidFill>
                <a:srgbClr val="003C7E"/>
              </a:solidFill>
              <a:latin typeface="Arial" panose="020B0604020202020204" pitchFamily="34" charset="0"/>
              <a:ea typeface="宋体" panose="02010600030101010101" pitchFamily="2" charset="-122"/>
            </a:endParaRPr>
          </a:p>
        </p:txBody>
      </p:sp>
      <p:sp>
        <p:nvSpPr>
          <p:cNvPr id="1031" name="TextBox 14"/>
          <p:cNvSpPr txBox="1"/>
          <p:nvPr/>
        </p:nvSpPr>
        <p:spPr>
          <a:xfrm>
            <a:off x="217488" y="947738"/>
            <a:ext cx="8723312" cy="400050"/>
          </a:xfrm>
          <a:prstGeom prst="rect">
            <a:avLst/>
          </a:prstGeom>
          <a:noFill/>
          <a:ln w="9525">
            <a:noFill/>
          </a:ln>
        </p:spPr>
        <p:txBody>
          <a:bodyPr>
            <a:spAutoFit/>
          </a:bodyPr>
          <a:p>
            <a:pPr marL="342900" lvl="0" indent="-342900"/>
            <a:r>
              <a:rPr lang="en-US" altLang="zh-CN" sz="2000" b="1" dirty="0">
                <a:solidFill>
                  <a:srgbClr val="003C7E"/>
                </a:solidFill>
                <a:latin typeface="Arial" panose="020B0604020202020204" pitchFamily="34" charset="0"/>
                <a:ea typeface="微软雅黑" panose="020B0503020204020204" pitchFamily="34" charset="-122"/>
              </a:rPr>
              <a:t>2.3</a:t>
            </a:r>
            <a:r>
              <a:rPr lang="zh-CN" altLang="en-US" sz="2000" b="1" dirty="0">
                <a:solidFill>
                  <a:srgbClr val="003C7E"/>
                </a:solidFill>
                <a:latin typeface="Arial" panose="020B0604020202020204" pitchFamily="34" charset="0"/>
                <a:ea typeface="微软雅黑" panose="020B0503020204020204" pitchFamily="34" charset="-122"/>
              </a:rPr>
              <a:t> 良好交付记录  </a:t>
            </a:r>
            <a:r>
              <a:rPr lang="en-US" altLang="zh-CN" sz="2000" b="1" dirty="0">
                <a:solidFill>
                  <a:srgbClr val="003C7E"/>
                </a:solidFill>
                <a:latin typeface="Arial" panose="020B0604020202020204" pitchFamily="34" charset="0"/>
                <a:ea typeface="宋体" panose="02010600030101010101" pitchFamily="2" charset="-122"/>
              </a:rPr>
              <a:t>Excellent Performance Record</a:t>
            </a:r>
            <a:endParaRPr lang="zh-CN" altLang="en-US" sz="2000" b="1" dirty="0">
              <a:solidFill>
                <a:srgbClr val="003C7E"/>
              </a:solidFill>
              <a:latin typeface="Arial" panose="020B0604020202020204" pitchFamily="34" charset="0"/>
              <a:ea typeface="微软雅黑" panose="020B0503020204020204" pitchFamily="34" charset="-122"/>
            </a:endParaRPr>
          </a:p>
        </p:txBody>
      </p:sp>
      <p:sp>
        <p:nvSpPr>
          <p:cNvPr id="1032" name="TextBox 37"/>
          <p:cNvSpPr txBox="1"/>
          <p:nvPr/>
        </p:nvSpPr>
        <p:spPr>
          <a:xfrm>
            <a:off x="211138" y="4383088"/>
            <a:ext cx="8721725" cy="1882775"/>
          </a:xfrm>
          <a:prstGeom prst="rect">
            <a:avLst/>
          </a:prstGeom>
          <a:noFill/>
          <a:ln w="9525">
            <a:noFill/>
          </a:ln>
        </p:spPr>
        <p:txBody>
          <a:bodyPr>
            <a:spAutoFit/>
          </a:bodyPr>
          <a:p>
            <a:pPr marL="301625" lvl="1" indent="-285750" algn="just" eaLnBrk="1" hangingPunct="1">
              <a:lnSpc>
                <a:spcPts val="2525"/>
              </a:lnSpc>
              <a:buClr>
                <a:srgbClr val="E46C0A"/>
              </a:buClr>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rPr>
              <a:t>公司累计交付产品</a:t>
            </a:r>
            <a:r>
              <a:rPr lang="en-US" altLang="zh-CN" sz="1600" b="1" dirty="0">
                <a:solidFill>
                  <a:srgbClr val="E46C0A"/>
                </a:solidFill>
                <a:latin typeface="Arial" panose="020B0604020202020204" pitchFamily="34" charset="0"/>
                <a:ea typeface="微软雅黑" panose="020B0503020204020204" pitchFamily="34" charset="-122"/>
              </a:rPr>
              <a:t>405</a:t>
            </a:r>
            <a:r>
              <a:rPr lang="zh-CN" altLang="en-US" sz="1600" b="1" dirty="0">
                <a:solidFill>
                  <a:srgbClr val="E46C0A"/>
                </a:solidFill>
                <a:latin typeface="微软雅黑" panose="020B0503020204020204" pitchFamily="34" charset="-122"/>
                <a:ea typeface="微软雅黑" panose="020B0503020204020204" pitchFamily="34" charset="-122"/>
              </a:rPr>
              <a:t>艘（座）</a:t>
            </a:r>
            <a:r>
              <a:rPr lang="zh-CN" altLang="en-US" sz="1600" dirty="0">
                <a:latin typeface="微软雅黑" panose="020B0503020204020204" pitchFamily="34" charset="-122"/>
                <a:ea typeface="微软雅黑" panose="020B0503020204020204" pitchFamily="34" charset="-122"/>
              </a:rPr>
              <a:t>，</a:t>
            </a:r>
            <a:r>
              <a:rPr lang="en-US" altLang="zh-CN" sz="1600" dirty="0">
                <a:latin typeface="Arial" panose="020B0604020202020204" pitchFamily="34" charset="0"/>
                <a:ea typeface="微软雅黑" panose="020B0503020204020204" pitchFamily="34" charset="-122"/>
              </a:rPr>
              <a:t>SWS</a:t>
            </a:r>
            <a:r>
              <a:rPr lang="zh-CN" altLang="en-US" sz="1600" dirty="0">
                <a:latin typeface="微软雅黑" panose="020B0503020204020204" pitchFamily="34" charset="-122"/>
                <a:ea typeface="微软雅黑" panose="020B0503020204020204" pitchFamily="34" charset="-122"/>
              </a:rPr>
              <a:t>品牌被业界广泛认可。</a:t>
            </a:r>
            <a:endParaRPr lang="en-US" altLang="zh-CN" sz="1600" dirty="0">
              <a:latin typeface="微软雅黑" panose="020B0503020204020204" pitchFamily="34" charset="-122"/>
              <a:ea typeface="微软雅黑" panose="020B0503020204020204" pitchFamily="34" charset="-122"/>
            </a:endParaRPr>
          </a:p>
          <a:p>
            <a:pPr marL="301625" lvl="1" indent="-285750" algn="just" eaLnBrk="1" hangingPunct="1">
              <a:lnSpc>
                <a:spcPts val="2525"/>
              </a:lnSpc>
              <a:spcAft>
                <a:spcPts val="600"/>
              </a:spcAft>
            </a:pPr>
            <a:r>
              <a:rPr lang="en-US" altLang="zh-CN" sz="1400" dirty="0">
                <a:latin typeface="Arial" panose="020B0604020202020204" pitchFamily="34" charset="0"/>
                <a:ea typeface="宋体" panose="02010600030101010101" pitchFamily="2" charset="-122"/>
              </a:rPr>
              <a:t>SWS has delivered 405 ships and offshore projects and won great market recognition.</a:t>
            </a:r>
            <a:endParaRPr lang="en-US" altLang="zh-CN" sz="1400" dirty="0">
              <a:latin typeface="Arial" panose="020B0604020202020204" pitchFamily="34" charset="0"/>
              <a:ea typeface="宋体" panose="02010600030101010101" pitchFamily="2" charset="-122"/>
            </a:endParaRPr>
          </a:p>
          <a:p>
            <a:pPr marL="301625" lvl="1" indent="-285750" algn="just" eaLnBrk="1" hangingPunct="1">
              <a:lnSpc>
                <a:spcPts val="2525"/>
              </a:lnSpc>
              <a:buClr>
                <a:srgbClr val="E46C0A"/>
              </a:buClr>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rPr>
              <a:t>交付最高技术水平的“海洋石油</a:t>
            </a:r>
            <a:r>
              <a:rPr lang="en-US" altLang="zh-CN" sz="1600" dirty="0">
                <a:latin typeface="Arial" panose="020B0604020202020204" pitchFamily="34" charset="0"/>
                <a:ea typeface="微软雅黑" panose="020B0503020204020204" pitchFamily="34" charset="-122"/>
              </a:rPr>
              <a:t>981</a:t>
            </a:r>
            <a:r>
              <a:rPr lang="zh-CN" altLang="en-US" sz="1600" dirty="0">
                <a:latin typeface="微软雅黑" panose="020B0503020204020204" pitchFamily="34" charset="-122"/>
                <a:ea typeface="微软雅黑" panose="020B0503020204020204" pitchFamily="34" charset="-122"/>
              </a:rPr>
              <a:t>”深水钻井平台，世界一流的</a:t>
            </a:r>
            <a:r>
              <a:rPr lang="en-US" altLang="zh-CN" sz="1600" dirty="0">
                <a:latin typeface="Arial" panose="020B0604020202020204" pitchFamily="34" charset="0"/>
                <a:ea typeface="微软雅黑" panose="020B0503020204020204" pitchFamily="34" charset="-122"/>
              </a:rPr>
              <a:t>18000TEU</a:t>
            </a:r>
            <a:r>
              <a:rPr lang="zh-CN" altLang="en-US" sz="1600" dirty="0">
                <a:latin typeface="微软雅黑" panose="020B0503020204020204" pitchFamily="34" charset="-122"/>
                <a:ea typeface="微软雅黑" panose="020B0503020204020204" pitchFamily="34" charset="-122"/>
              </a:rPr>
              <a:t>集装箱船，国际领先的</a:t>
            </a:r>
            <a:r>
              <a:rPr lang="en-US" altLang="zh-CN" sz="1600" dirty="0">
                <a:latin typeface="Arial" panose="020B0604020202020204" pitchFamily="34" charset="0"/>
                <a:ea typeface="微软雅黑" panose="020B0503020204020204" pitchFamily="34" charset="-122"/>
              </a:rPr>
              <a:t>83K VLGC</a:t>
            </a:r>
            <a:r>
              <a:rPr lang="zh-CN" altLang="en-US" sz="1600" dirty="0">
                <a:latin typeface="微软雅黑" panose="020B0503020204020204" pitchFamily="34" charset="-122"/>
                <a:ea typeface="微软雅黑" panose="020B0503020204020204" pitchFamily="34" charset="-122"/>
              </a:rPr>
              <a:t>船</a:t>
            </a:r>
            <a:endParaRPr lang="en-US" altLang="zh-CN" sz="1600" dirty="0">
              <a:latin typeface="微软雅黑" panose="020B0503020204020204" pitchFamily="34" charset="-122"/>
              <a:ea typeface="微软雅黑" panose="020B0503020204020204" pitchFamily="34" charset="-122"/>
            </a:endParaRPr>
          </a:p>
          <a:p>
            <a:pPr marL="301625" lvl="1" indent="-285750" algn="just" eaLnBrk="1" hangingPunct="1"/>
            <a:r>
              <a:rPr lang="en-US" altLang="zh-CN" sz="1400" dirty="0">
                <a:latin typeface="Arial" panose="020B0604020202020204" pitchFamily="34" charset="0"/>
                <a:ea typeface="宋体" panose="02010600030101010101" pitchFamily="2" charset="-122"/>
              </a:rPr>
              <a:t>Delivered</a:t>
            </a:r>
            <a:r>
              <a:rPr lang="zh-CN" altLang="en-US" sz="1400" dirty="0">
                <a:latin typeface="Arial" panose="020B0604020202020204" pitchFamily="34" charset="0"/>
                <a:ea typeface="宋体" panose="02010600030101010101" pitchFamily="2" charset="-122"/>
              </a:rPr>
              <a:t> </a:t>
            </a:r>
            <a:r>
              <a:rPr lang="en-US" altLang="zh-CN" sz="1400" dirty="0">
                <a:latin typeface="Arial" panose="020B0604020202020204" pitchFamily="34" charset="0"/>
                <a:ea typeface="宋体" panose="02010600030101010101" pitchFamily="2" charset="-122"/>
              </a:rPr>
              <a:t>Haiyang Shiyou 981 deep water semi-submersible drilling rig, 18000TEU VLCS and 83000m</a:t>
            </a:r>
            <a:r>
              <a:rPr lang="en-US" altLang="zh-CN" sz="1400" baseline="30000" dirty="0">
                <a:latin typeface="Arial" panose="020B0604020202020204" pitchFamily="34" charset="0"/>
                <a:ea typeface="宋体" panose="02010600030101010101" pitchFamily="2" charset="-122"/>
              </a:rPr>
              <a:t>3</a:t>
            </a:r>
            <a:r>
              <a:rPr lang="en-US" altLang="zh-CN" sz="1400" dirty="0">
                <a:latin typeface="Arial" panose="020B0604020202020204" pitchFamily="34" charset="0"/>
                <a:ea typeface="宋体" panose="02010600030101010101" pitchFamily="2" charset="-122"/>
              </a:rPr>
              <a:t> VLGC are world leading ship designs.  </a:t>
            </a:r>
            <a:endParaRPr lang="zh-CN" altLang="en-US" sz="1400" dirty="0">
              <a:latin typeface="Arial" panose="020B0604020202020204" pitchFamily="34" charset="0"/>
              <a:ea typeface="宋体" panose="02010600030101010101" pitchFamily="2" charset="-122"/>
            </a:endParaRPr>
          </a:p>
        </p:txBody>
      </p:sp>
      <p:grpSp>
        <p:nvGrpSpPr>
          <p:cNvPr id="1033" name="组合 45"/>
          <p:cNvGrpSpPr/>
          <p:nvPr/>
        </p:nvGrpSpPr>
        <p:grpSpPr>
          <a:xfrm>
            <a:off x="5929313" y="1365250"/>
            <a:ext cx="3011487" cy="2924175"/>
            <a:chOff x="1662379" y="785794"/>
            <a:chExt cx="5552827" cy="5699853"/>
          </a:xfrm>
        </p:grpSpPr>
        <p:sp>
          <p:nvSpPr>
            <p:cNvPr id="62" name="Freeform 16"/>
            <p:cNvSpPr/>
            <p:nvPr/>
          </p:nvSpPr>
          <p:spPr bwMode="auto">
            <a:xfrm>
              <a:off x="4472455" y="1543919"/>
              <a:ext cx="2742751" cy="2026820"/>
            </a:xfrm>
            <a:custGeom>
              <a:avLst/>
              <a:gdLst/>
              <a:ahLst/>
              <a:cxnLst>
                <a:cxn ang="0">
                  <a:pos x="911" y="757"/>
                </a:cxn>
                <a:cxn ang="0">
                  <a:pos x="911" y="249"/>
                </a:cxn>
                <a:cxn ang="0">
                  <a:pos x="480" y="0"/>
                </a:cxn>
                <a:cxn ang="0">
                  <a:pos x="0" y="757"/>
                </a:cxn>
                <a:cxn ang="0">
                  <a:pos x="911" y="757"/>
                </a:cxn>
              </a:cxnLst>
              <a:rect l="0" t="0" r="r" b="b"/>
              <a:pathLst>
                <a:path w="911" h="757">
                  <a:moveTo>
                    <a:pt x="911" y="757"/>
                  </a:moveTo>
                  <a:lnTo>
                    <a:pt x="911" y="249"/>
                  </a:lnTo>
                  <a:lnTo>
                    <a:pt x="480" y="0"/>
                  </a:lnTo>
                  <a:lnTo>
                    <a:pt x="0" y="757"/>
                  </a:lnTo>
                  <a:lnTo>
                    <a:pt x="911" y="757"/>
                  </a:lnTo>
                  <a:close/>
                </a:path>
              </a:pathLst>
            </a:custGeom>
            <a:solidFill>
              <a:schemeClr val="bg1">
                <a:lumMod val="65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6" name="Freeform 17"/>
            <p:cNvSpPr/>
            <p:nvPr/>
          </p:nvSpPr>
          <p:spPr>
            <a:xfrm>
              <a:off x="1662379" y="3589340"/>
              <a:ext cx="2760250" cy="2116129"/>
            </a:xfrm>
            <a:custGeom>
              <a:avLst/>
              <a:gdLst>
                <a:gd name="txL" fmla="*/ 0 w 918"/>
                <a:gd name="txT" fmla="*/ 0 h 790"/>
                <a:gd name="txR" fmla="*/ 918 w 918"/>
                <a:gd name="txB" fmla="*/ 790 h 790"/>
              </a:gdLst>
              <a:ahLst/>
              <a:cxnLst>
                <a:cxn ang="0">
                  <a:pos x="0" y="0"/>
                </a:cxn>
                <a:cxn ang="0">
                  <a:pos x="0" y="2147483647"/>
                </a:cxn>
                <a:cxn ang="0">
                  <a:pos x="2147483647" y="2147483647"/>
                </a:cxn>
                <a:cxn ang="0">
                  <a:pos x="2147483647" y="0"/>
                </a:cxn>
                <a:cxn ang="0">
                  <a:pos x="0" y="0"/>
                </a:cxn>
              </a:cxnLst>
              <a:rect l="txL" t="txT" r="txR" b="txB"/>
              <a:pathLst>
                <a:path w="918" h="790">
                  <a:moveTo>
                    <a:pt x="0" y="0"/>
                  </a:moveTo>
                  <a:lnTo>
                    <a:pt x="0" y="549"/>
                  </a:lnTo>
                  <a:lnTo>
                    <a:pt x="415" y="790"/>
                  </a:lnTo>
                  <a:lnTo>
                    <a:pt x="918" y="0"/>
                  </a:lnTo>
                  <a:lnTo>
                    <a:pt x="0" y="0"/>
                  </a:lnTo>
                  <a:close/>
                </a:path>
              </a:pathLst>
            </a:custGeom>
            <a:solidFill>
              <a:srgbClr val="003C7E">
                <a:alpha val="100000"/>
              </a:srgbClr>
            </a:solidFill>
            <a:ln w="9525">
              <a:noFill/>
            </a:ln>
          </p:spPr>
          <p:txBody>
            <a:bodyPr/>
            <a:p>
              <a:endParaRPr lang="zh-CN" altLang="en-US"/>
            </a:p>
          </p:txBody>
        </p:sp>
        <p:sp>
          <p:nvSpPr>
            <p:cNvPr id="64" name="Freeform 18"/>
            <p:cNvSpPr/>
            <p:nvPr/>
          </p:nvSpPr>
          <p:spPr bwMode="auto">
            <a:xfrm>
              <a:off x="2935694" y="3607871"/>
              <a:ext cx="3091084" cy="2877776"/>
            </a:xfrm>
            <a:custGeom>
              <a:avLst/>
              <a:gdLst/>
              <a:ahLst/>
              <a:cxnLst>
                <a:cxn ang="0">
                  <a:pos x="0" y="788"/>
                </a:cxn>
                <a:cxn ang="0">
                  <a:pos x="499" y="1076"/>
                </a:cxn>
                <a:cxn ang="0">
                  <a:pos x="1027" y="770"/>
                </a:cxn>
                <a:cxn ang="0">
                  <a:pos x="501" y="0"/>
                </a:cxn>
                <a:cxn ang="0">
                  <a:pos x="0" y="788"/>
                </a:cxn>
              </a:cxnLst>
              <a:rect l="0" t="0" r="r" b="b"/>
              <a:pathLst>
                <a:path w="1027" h="1076">
                  <a:moveTo>
                    <a:pt x="0" y="788"/>
                  </a:moveTo>
                  <a:lnTo>
                    <a:pt x="499" y="1076"/>
                  </a:lnTo>
                  <a:lnTo>
                    <a:pt x="1027" y="770"/>
                  </a:lnTo>
                  <a:lnTo>
                    <a:pt x="501" y="0"/>
                  </a:lnTo>
                  <a:lnTo>
                    <a:pt x="0" y="788"/>
                  </a:lnTo>
                  <a:close/>
                </a:path>
              </a:pathLst>
            </a:custGeom>
            <a:solidFill>
              <a:schemeClr val="bg1">
                <a:lumMod val="65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8" name="Freeform 19"/>
            <p:cNvSpPr/>
            <p:nvPr/>
          </p:nvSpPr>
          <p:spPr>
            <a:xfrm>
              <a:off x="2905734" y="785794"/>
              <a:ext cx="2994002" cy="2785593"/>
            </a:xfrm>
            <a:custGeom>
              <a:avLst/>
              <a:gdLst>
                <a:gd name="txL" fmla="*/ 0 w 995"/>
                <a:gd name="txT" fmla="*/ 0 h 1041"/>
                <a:gd name="txR" fmla="*/ 995 w 995"/>
                <a:gd name="txB" fmla="*/ 1041 h 1041"/>
              </a:gdLst>
              <a:ahLst/>
              <a:cxnLst>
                <a:cxn ang="0">
                  <a:pos x="2147483647" y="2147483647"/>
                </a:cxn>
                <a:cxn ang="0">
                  <a:pos x="2147483647" y="0"/>
                </a:cxn>
                <a:cxn ang="0">
                  <a:pos x="0" y="2147483647"/>
                </a:cxn>
                <a:cxn ang="0">
                  <a:pos x="2147483647" y="2147483647"/>
                </a:cxn>
                <a:cxn ang="0">
                  <a:pos x="2147483647" y="2147483647"/>
                </a:cxn>
              </a:cxnLst>
              <a:rect l="txL" t="txT" r="txR" b="txB"/>
              <a:pathLst>
                <a:path w="995" h="1041">
                  <a:moveTo>
                    <a:pt x="995" y="280"/>
                  </a:moveTo>
                  <a:lnTo>
                    <a:pt x="509" y="0"/>
                  </a:lnTo>
                  <a:lnTo>
                    <a:pt x="0" y="294"/>
                  </a:lnTo>
                  <a:lnTo>
                    <a:pt x="511" y="1041"/>
                  </a:lnTo>
                  <a:lnTo>
                    <a:pt x="995" y="280"/>
                  </a:lnTo>
                  <a:close/>
                </a:path>
              </a:pathLst>
            </a:custGeom>
            <a:solidFill>
              <a:srgbClr val="003C7E">
                <a:alpha val="100000"/>
              </a:srgbClr>
            </a:solidFill>
            <a:ln w="9525">
              <a:noFill/>
            </a:ln>
          </p:spPr>
          <p:txBody>
            <a:bodyPr/>
            <a:p>
              <a:endParaRPr lang="zh-CN" altLang="en-US"/>
            </a:p>
          </p:txBody>
        </p:sp>
        <p:sp>
          <p:nvSpPr>
            <p:cNvPr id="1039" name="Freeform 20"/>
            <p:cNvSpPr/>
            <p:nvPr/>
          </p:nvSpPr>
          <p:spPr>
            <a:xfrm>
              <a:off x="4459929" y="3589340"/>
              <a:ext cx="2755277" cy="2067392"/>
            </a:xfrm>
            <a:custGeom>
              <a:avLst/>
              <a:gdLst>
                <a:gd name="txL" fmla="*/ 0 w 915"/>
                <a:gd name="txT" fmla="*/ 0 h 772"/>
                <a:gd name="txR" fmla="*/ 915 w 915"/>
                <a:gd name="txB" fmla="*/ 772 h 772"/>
              </a:gdLst>
              <a:ahLst/>
              <a:cxnLst>
                <a:cxn ang="0">
                  <a:pos x="2147483647" y="2147483647"/>
                </a:cxn>
                <a:cxn ang="0">
                  <a:pos x="2147483647" y="2147483647"/>
                </a:cxn>
                <a:cxn ang="0">
                  <a:pos x="2147483647" y="0"/>
                </a:cxn>
                <a:cxn ang="0">
                  <a:pos x="0" y="0"/>
                </a:cxn>
                <a:cxn ang="0">
                  <a:pos x="2147483647" y="2147483647"/>
                </a:cxn>
              </a:cxnLst>
              <a:rect l="txL" t="txT" r="txR" b="txB"/>
              <a:pathLst>
                <a:path w="915" h="772">
                  <a:moveTo>
                    <a:pt x="528" y="772"/>
                  </a:moveTo>
                  <a:lnTo>
                    <a:pt x="915" y="549"/>
                  </a:lnTo>
                  <a:lnTo>
                    <a:pt x="915" y="0"/>
                  </a:lnTo>
                  <a:lnTo>
                    <a:pt x="0" y="0"/>
                  </a:lnTo>
                  <a:lnTo>
                    <a:pt x="528" y="772"/>
                  </a:lnTo>
                  <a:close/>
                </a:path>
              </a:pathLst>
            </a:custGeom>
            <a:solidFill>
              <a:srgbClr val="003C7E">
                <a:alpha val="100000"/>
              </a:srgbClr>
            </a:solidFill>
            <a:ln w="9525">
              <a:noFill/>
            </a:ln>
          </p:spPr>
          <p:txBody>
            <a:bodyPr/>
            <a:p>
              <a:endParaRPr lang="zh-CN" altLang="en-US"/>
            </a:p>
          </p:txBody>
        </p:sp>
        <p:sp>
          <p:nvSpPr>
            <p:cNvPr id="67" name="Freeform 21"/>
            <p:cNvSpPr/>
            <p:nvPr/>
          </p:nvSpPr>
          <p:spPr bwMode="auto">
            <a:xfrm>
              <a:off x="1662379" y="1584145"/>
              <a:ext cx="2751533" cy="1986594"/>
            </a:xfrm>
            <a:custGeom>
              <a:avLst/>
              <a:gdLst/>
              <a:ahLst/>
              <a:cxnLst>
                <a:cxn ang="0">
                  <a:pos x="405" y="0"/>
                </a:cxn>
                <a:cxn ang="0">
                  <a:pos x="0" y="235"/>
                </a:cxn>
                <a:cxn ang="0">
                  <a:pos x="0" y="743"/>
                </a:cxn>
                <a:cxn ang="0">
                  <a:pos x="914" y="743"/>
                </a:cxn>
                <a:cxn ang="0">
                  <a:pos x="405" y="0"/>
                </a:cxn>
              </a:cxnLst>
              <a:rect l="0" t="0" r="r" b="b"/>
              <a:pathLst>
                <a:path w="914" h="743">
                  <a:moveTo>
                    <a:pt x="405" y="0"/>
                  </a:moveTo>
                  <a:lnTo>
                    <a:pt x="0" y="235"/>
                  </a:lnTo>
                  <a:lnTo>
                    <a:pt x="0" y="743"/>
                  </a:lnTo>
                  <a:lnTo>
                    <a:pt x="914" y="743"/>
                  </a:lnTo>
                  <a:lnTo>
                    <a:pt x="405" y="0"/>
                  </a:lnTo>
                  <a:close/>
                </a:path>
              </a:pathLst>
            </a:custGeom>
            <a:solidFill>
              <a:schemeClr val="bg1">
                <a:lumMod val="65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 name="Oval 23"/>
            <p:cNvSpPr>
              <a:spLocks noChangeArrowheads="1"/>
            </p:cNvSpPr>
            <p:nvPr/>
          </p:nvSpPr>
          <p:spPr bwMode="auto">
            <a:xfrm>
              <a:off x="3518200" y="2778576"/>
              <a:ext cx="1835330" cy="1627645"/>
            </a:xfrm>
            <a:prstGeom prst="ellipse">
              <a:avLst/>
            </a:prstGeom>
            <a:solidFill>
              <a:schemeClr val="tx2">
                <a:lumMod val="20000"/>
                <a:lumOff val="8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 name="Rectangle 18"/>
            <p:cNvSpPr>
              <a:spLocks noChangeArrowheads="1"/>
            </p:cNvSpPr>
            <p:nvPr/>
          </p:nvSpPr>
          <p:spPr bwMode="auto">
            <a:xfrm>
              <a:off x="2918131" y="965268"/>
              <a:ext cx="2965217" cy="1859725"/>
            </a:xfrm>
            <a:prstGeom prst="rect">
              <a:avLst/>
            </a:prstGeom>
            <a:noFill/>
            <a:ln w="9525">
              <a:no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1" i="0" u="none" strike="noStrike" kern="1200" cap="none" spc="0" normalizeH="0" baseline="0" noProof="0" dirty="0">
                <a:ln>
                  <a:noFill/>
                </a:ln>
                <a:solidFill>
                  <a:schemeClr val="bg1"/>
                </a:solidFill>
                <a:effectLst/>
                <a:uLnTx/>
                <a:uFillTx/>
                <a:latin typeface="Verdana" panose="020B060403050404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err="1">
                  <a:ln>
                    <a:noFill/>
                  </a:ln>
                  <a:solidFill>
                    <a:schemeClr val="bg1"/>
                  </a:solidFill>
                  <a:effectLst/>
                  <a:uLnTx/>
                  <a:uFillTx/>
                  <a:latin typeface="+mn-lt"/>
                  <a:ea typeface="宋体" panose="02010600030101010101" pitchFamily="2" charset="-122"/>
                  <a:cs typeface="+mn-cs"/>
                </a:rPr>
                <a:t>Capesize</a:t>
              </a: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 Bulker </a:t>
              </a:r>
              <a:endParaRPr kumimoji="0" lang="zh-CN" altLang="en-US"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r>
                <a:rPr kumimoji="0" lang="en-US" altLang="zh-CN"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244</a:t>
              </a:r>
              <a:r>
                <a:rPr kumimoji="0" lang="zh-CN" altLang="en-US"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endPar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err="1">
                  <a:ln>
                    <a:noFill/>
                  </a:ln>
                  <a:solidFill>
                    <a:schemeClr val="bg1"/>
                  </a:solidFill>
                  <a:effectLst/>
                  <a:uLnTx/>
                  <a:uFillTx/>
                  <a:latin typeface="+mn-lt"/>
                  <a:ea typeface="宋体" panose="02010600030101010101" pitchFamily="2" charset="-122"/>
                  <a:cs typeface="+mn-cs"/>
                </a:rPr>
                <a:t>Panamax</a:t>
              </a: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 Bulker </a:t>
              </a:r>
              <a:endPar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6</a:t>
              </a: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endPar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0" dirty="0">
                <a:ln>
                  <a:noFill/>
                </a:ln>
                <a:solidFill>
                  <a:schemeClr val="bg1"/>
                </a:solidFill>
                <a:effectLst/>
                <a:uLnTx/>
                <a:uFillTx/>
                <a:latin typeface="Verdana" panose="020B0604030504040204" pitchFamily="34" charset="0"/>
                <a:ea typeface="宋体" panose="02010600030101010101" pitchFamily="2" charset="-122"/>
                <a:cs typeface="+mn-cs"/>
              </a:endParaRPr>
            </a:p>
          </p:txBody>
        </p:sp>
        <p:sp>
          <p:nvSpPr>
            <p:cNvPr id="70" name="Rectangle 20"/>
            <p:cNvSpPr>
              <a:spLocks noChangeArrowheads="1"/>
            </p:cNvSpPr>
            <p:nvPr/>
          </p:nvSpPr>
          <p:spPr bwMode="auto">
            <a:xfrm>
              <a:off x="5271570" y="2035925"/>
              <a:ext cx="1870458" cy="1219187"/>
            </a:xfrm>
            <a:prstGeom prst="rect">
              <a:avLst/>
            </a:prstGeom>
            <a:noFill/>
            <a:ln w="9525">
              <a:no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Drilling</a:t>
              </a:r>
              <a:r>
                <a:rPr kumimoji="0" lang="zh-CN" altLang="en-US"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 </a:t>
              </a:r>
              <a:r>
                <a:rPr kumimoji="0" lang="en-US" altLang="zh-CN"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Rig</a:t>
              </a:r>
              <a:endParaRPr kumimoji="0" lang="en-US" altLang="zh-CN" sz="900" b="1" i="0" u="none" strike="noStrike" kern="1200" cap="none" spc="0" normalizeH="0" baseline="0" noProof="0" dirty="0">
                <a:ln>
                  <a:noFill/>
                </a:ln>
                <a:solidFill>
                  <a:schemeClr val="bg1"/>
                </a:solidFill>
                <a:effectLst/>
                <a:uLnTx/>
                <a:uFillTx/>
                <a:latin typeface="+mn-lt"/>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3</a:t>
              </a: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endPar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1" i="0" u="none" strike="noStrike" kern="1200" cap="none" spc="0" normalizeH="0" baseline="0" noProof="0" dirty="0">
                <a:ln>
                  <a:noFill/>
                </a:ln>
                <a:solidFill>
                  <a:schemeClr val="bg1"/>
                </a:solidFill>
                <a:effectLst/>
                <a:uLnTx/>
                <a:uFillTx/>
                <a:latin typeface="Verdana" panose="020B0604030504040204" pitchFamily="34" charset="0"/>
                <a:ea typeface="宋体" panose="02010600030101010101" pitchFamily="2" charset="-122"/>
                <a:cs typeface="+mn-cs"/>
              </a:endParaRPr>
            </a:p>
          </p:txBody>
        </p:sp>
        <p:sp>
          <p:nvSpPr>
            <p:cNvPr id="71" name="Rectangle 21"/>
            <p:cNvSpPr>
              <a:spLocks noChangeArrowheads="1"/>
            </p:cNvSpPr>
            <p:nvPr/>
          </p:nvSpPr>
          <p:spPr bwMode="auto">
            <a:xfrm>
              <a:off x="3117178" y="4839435"/>
              <a:ext cx="2684209" cy="1559569"/>
            </a:xfrm>
            <a:prstGeom prst="rect">
              <a:avLst/>
            </a:prstGeom>
            <a:noFill/>
            <a:ln w="9525">
              <a:no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err="1" smtClean="0">
                  <a:ln>
                    <a:noFill/>
                  </a:ln>
                  <a:solidFill>
                    <a:schemeClr val="bg1"/>
                  </a:solidFill>
                  <a:effectLst/>
                  <a:uLnTx/>
                  <a:uFillTx/>
                  <a:latin typeface="+mn-lt"/>
                  <a:ea typeface="微软雅黑" panose="020B0503020204020204" pitchFamily="34" charset="-122"/>
                  <a:cs typeface="+mn-cs"/>
                </a:rPr>
                <a:t>Aframax</a:t>
              </a:r>
              <a:r>
                <a:rPr kumimoji="0" lang="zh-CN" altLang="en-US"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 </a:t>
              </a:r>
              <a:r>
                <a:rPr kumimoji="0" lang="en-US" altLang="zh-CN"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Tanker</a:t>
              </a:r>
              <a:endParaRPr kumimoji="0" lang="en-US" altLang="zh-CN" sz="900" b="1" i="0" u="none" strike="noStrike" kern="1200" cap="none" spc="0" normalizeH="0" baseline="0" noProof="0" dirty="0">
                <a:ln>
                  <a:noFill/>
                </a:ln>
                <a:solidFill>
                  <a:schemeClr val="bg1"/>
                </a:solidFill>
                <a:effectLst/>
                <a:uLnTx/>
                <a:uFillTx/>
                <a:latin typeface="+mn-lt"/>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r>
                <a:rPr kumimoji="0" lang="en-US" altLang="zh-CN"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33</a:t>
              </a:r>
              <a:r>
                <a:rPr kumimoji="0" lang="zh-CN" altLang="en-US"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endPar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4200</a:t>
              </a:r>
              <a:r>
                <a:rPr kumimoji="0" lang="en-US" altLang="zh-CN"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T</a:t>
              </a:r>
              <a:r>
                <a:rPr kumimoji="0" lang="zh-CN" altLang="en-US"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 </a:t>
              </a:r>
              <a:r>
                <a:rPr kumimoji="0" lang="en-US" altLang="zh-CN"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refueling</a:t>
              </a:r>
              <a:r>
                <a:rPr kumimoji="0" lang="zh-CN" altLang="en-US"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 </a:t>
              </a:r>
              <a:r>
                <a:rPr kumimoji="0" lang="en-US" altLang="zh-CN" sz="900" b="1" i="0" u="none" strike="noStrike" kern="1200" cap="none" spc="0" normalizeH="0" baseline="0" noProof="0" dirty="0" smtClean="0">
                  <a:ln>
                    <a:noFill/>
                  </a:ln>
                  <a:solidFill>
                    <a:schemeClr val="bg1"/>
                  </a:solidFill>
                  <a:effectLst/>
                  <a:uLnTx/>
                  <a:uFillTx/>
                  <a:latin typeface="+mn-lt"/>
                  <a:ea typeface="微软雅黑" panose="020B0503020204020204" pitchFamily="34" charset="-122"/>
                  <a:cs typeface="+mn-cs"/>
                </a:rPr>
                <a:t>ship</a:t>
              </a:r>
              <a:endParaRPr kumimoji="0" lang="en-US" altLang="zh-CN" sz="900" b="1" i="0" u="none" strike="noStrike" kern="1200" cap="none" spc="0" normalizeH="0" baseline="0" noProof="0" dirty="0">
                <a:ln>
                  <a:noFill/>
                </a:ln>
                <a:solidFill>
                  <a:schemeClr val="bg1"/>
                </a:solidFill>
                <a:effectLst/>
                <a:uLnTx/>
                <a:uFillTx/>
                <a:latin typeface="+mn-lt"/>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4</a:t>
              </a: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endPar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1" i="0" u="none" strike="noStrike" kern="1200" cap="none" spc="0" normalizeH="0" baseline="0" noProof="0" dirty="0">
                <a:ln>
                  <a:noFill/>
                </a:ln>
                <a:solidFill>
                  <a:schemeClr val="bg1"/>
                </a:solidFill>
                <a:effectLst/>
                <a:uLnTx/>
                <a:uFillTx/>
                <a:latin typeface="Verdana" panose="020B0604030504040204" pitchFamily="34" charset="0"/>
                <a:ea typeface="宋体" panose="02010600030101010101" pitchFamily="2" charset="-122"/>
                <a:cs typeface="+mn-cs"/>
              </a:endParaRPr>
            </a:p>
          </p:txBody>
        </p:sp>
        <p:sp>
          <p:nvSpPr>
            <p:cNvPr id="72" name="Rectangle 23"/>
            <p:cNvSpPr/>
            <p:nvPr/>
          </p:nvSpPr>
          <p:spPr>
            <a:xfrm>
              <a:off x="1715068" y="2549592"/>
              <a:ext cx="1779715" cy="86023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a:ln>
                    <a:noFill/>
                  </a:ln>
                  <a:solidFill>
                    <a:schemeClr val="bg1"/>
                  </a:solidFill>
                  <a:effectLst/>
                  <a:uLnTx/>
                  <a:uFillTx/>
                  <a:latin typeface="+mn-lt"/>
                  <a:ea typeface="+mn-ea"/>
                  <a:cs typeface="+mn-cs"/>
                </a:rPr>
                <a:t>Container</a:t>
              </a:r>
              <a:endParaRPr kumimoji="0" lang="en-US" altLang="zh-CN" sz="9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(39)</a:t>
              </a:r>
              <a:endParaRPr kumimoji="0" lang="en-US" sz="900" b="1" i="0" u="none" strike="noStrike" kern="1200" cap="none" spc="0" normalizeH="0" baseline="0" noProof="0" dirty="0">
                <a:ln>
                  <a:noFill/>
                </a:ln>
                <a:solidFill>
                  <a:schemeClr val="tx1">
                    <a:lumMod val="50000"/>
                  </a:schemeClr>
                </a:solidFill>
                <a:effectLst/>
                <a:uLnTx/>
                <a:uFillTx/>
                <a:latin typeface="+mn-lt"/>
                <a:ea typeface="宋体" panose="02010600030101010101" pitchFamily="2" charset="-122"/>
                <a:cs typeface="+mn-cs"/>
              </a:endParaRPr>
            </a:p>
          </p:txBody>
        </p:sp>
        <p:sp>
          <p:nvSpPr>
            <p:cNvPr id="73" name="Rectangle 24"/>
            <p:cNvSpPr>
              <a:spLocks noChangeArrowheads="1"/>
            </p:cNvSpPr>
            <p:nvPr/>
          </p:nvSpPr>
          <p:spPr bwMode="auto">
            <a:xfrm>
              <a:off x="5435491" y="2716689"/>
              <a:ext cx="1486999" cy="86023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FPSO </a:t>
              </a:r>
              <a:endPar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3</a:t>
              </a:r>
              <a:r>
                <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a:t>
              </a:r>
              <a:endPar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74" name="Rectangle 29"/>
            <p:cNvSpPr/>
            <p:nvPr/>
          </p:nvSpPr>
          <p:spPr>
            <a:xfrm>
              <a:off x="3614796" y="3177753"/>
              <a:ext cx="1598231" cy="779784"/>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1" u="none" strike="noStrike" kern="1200" cap="none" spc="0" normalizeH="0" baseline="0" noProof="0" dirty="0" smtClean="0">
                  <a:ln>
                    <a:noFill/>
                  </a:ln>
                  <a:solidFill>
                    <a:srgbClr val="00357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Delivery</a:t>
              </a:r>
              <a:endParaRPr kumimoji="0" lang="en-US" altLang="zh-CN" sz="1000" b="1" i="1" u="none" strike="noStrike" kern="1200" cap="none" spc="0" normalizeH="0" baseline="0" noProof="0" dirty="0">
                <a:ln>
                  <a:noFill/>
                </a:ln>
                <a:solidFill>
                  <a:srgbClr val="00357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1" u="none" strike="noStrike" kern="1200" cap="none" spc="0" normalizeH="0" baseline="0" noProof="0" dirty="0" smtClean="0">
                  <a:ln>
                    <a:noFill/>
                  </a:ln>
                  <a:solidFill>
                    <a:srgbClr val="00357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405</a:t>
              </a:r>
              <a:endParaRPr kumimoji="0" lang="zh-CN" altLang="en-US" sz="1000" b="1" i="1" u="none" strike="noStrike" kern="1200" cap="none" spc="0" normalizeH="0" baseline="0" noProof="0" dirty="0">
                <a:ln>
                  <a:noFill/>
                </a:ln>
                <a:solidFill>
                  <a:srgbClr val="00357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5" name="矩形 44"/>
            <p:cNvSpPr>
              <a:spLocks noChangeArrowheads="1"/>
            </p:cNvSpPr>
            <p:nvPr/>
          </p:nvSpPr>
          <p:spPr bwMode="auto">
            <a:xfrm>
              <a:off x="1767757" y="4047273"/>
              <a:ext cx="1645066" cy="77978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VLCC </a:t>
              </a:r>
              <a:endParaRPr kumimoji="0" lang="en-US" altLang="zh-CN" sz="10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r>
                <a:rPr kumimoji="0" lang="en-US" altLang="zh-CN" sz="10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64</a:t>
              </a:r>
              <a:r>
                <a:rPr kumimoji="0" lang="zh-CN" altLang="en-US" sz="10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endParaRPr kumimoji="0" lang="en-US" altLang="zh-CN" sz="10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76" name="Rectangle 24"/>
            <p:cNvSpPr>
              <a:spLocks noChangeArrowheads="1"/>
            </p:cNvSpPr>
            <p:nvPr/>
          </p:nvSpPr>
          <p:spPr bwMode="auto">
            <a:xfrm>
              <a:off x="5722353" y="4044180"/>
              <a:ext cx="1205991" cy="86023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VLGC </a:t>
              </a:r>
              <a:endParaRPr kumimoji="0" lang="en-US" altLang="zh-CN"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r>
                <a:rPr kumimoji="0" lang="en-US" altLang="zh-CN"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8</a:t>
              </a:r>
              <a:r>
                <a:rPr kumimoji="0" lang="zh-CN" altLang="en-US" sz="900" b="1" i="0" u="none" strike="noStrike" kern="1200" cap="none" spc="0" normalizeH="0" baseline="0" noProof="0" dirty="0" smtClean="0">
                  <a:ln>
                    <a:noFill/>
                  </a:ln>
                  <a:solidFill>
                    <a:schemeClr val="bg1"/>
                  </a:solidFill>
                  <a:effectLst/>
                  <a:uLnTx/>
                  <a:uFillTx/>
                  <a:latin typeface="+mn-lt"/>
                  <a:ea typeface="宋体" panose="02010600030101010101" pitchFamily="2" charset="-122"/>
                  <a:cs typeface="+mn-cs"/>
                </a:rPr>
                <a:t>）</a:t>
              </a:r>
              <a:endParaRPr kumimoji="0" lang="zh-CN" altLang="en-US" sz="9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grpSp>
      <p:graphicFrame>
        <p:nvGraphicFramePr>
          <p:cNvPr id="1026" name="图表 76"/>
          <p:cNvGraphicFramePr/>
          <p:nvPr/>
        </p:nvGraphicFramePr>
        <p:xfrm>
          <a:off x="161925" y="1466850"/>
          <a:ext cx="5468938" cy="2832100"/>
        </p:xfrm>
        <a:graphic>
          <a:graphicData uri="http://schemas.openxmlformats.org/presentationml/2006/ole">
            <mc:AlternateContent xmlns:mc="http://schemas.openxmlformats.org/markup-compatibility/2006">
              <mc:Choice xmlns:v="urn:schemas-microsoft-com:vml" Requires="v">
                <p:oleObj spid="_x0000_s3076" name="" r:id="rId1" imgW="5474335" imgH="2840990" progId="Excel.Chart.8">
                  <p:embed/>
                </p:oleObj>
              </mc:Choice>
              <mc:Fallback>
                <p:oleObj name="" r:id="rId1" imgW="5474335" imgH="2840990" progId="Excel.Chart.8">
                  <p:embed/>
                  <p:pic>
                    <p:nvPicPr>
                      <p:cNvPr id="0" name="图片 3075"/>
                      <p:cNvPicPr/>
                      <p:nvPr/>
                    </p:nvPicPr>
                    <p:blipFill>
                      <a:blip r:embed="rId2"/>
                      <a:stretch>
                        <a:fillRect/>
                      </a:stretch>
                    </p:blipFill>
                    <p:spPr>
                      <a:xfrm>
                        <a:off x="161925" y="1466850"/>
                        <a:ext cx="5468938" cy="2832100"/>
                      </a:xfrm>
                      <a:prstGeom prst="rect">
                        <a:avLst/>
                      </a:prstGeom>
                      <a:noFill/>
                      <a:ln w="38100">
                        <a:noFill/>
                        <a:miter/>
                      </a:ln>
                    </p:spPr>
                  </p:pic>
                </p:oleObj>
              </mc:Fallback>
            </mc:AlternateContent>
          </a:graphicData>
        </a:graphic>
      </p:graphicFrame>
      <p:sp>
        <p:nvSpPr>
          <p:cNvPr id="1034" name="矩形 3"/>
          <p:cNvSpPr/>
          <p:nvPr/>
        </p:nvSpPr>
        <p:spPr>
          <a:xfrm>
            <a:off x="476250" y="315913"/>
            <a:ext cx="3348038" cy="461962"/>
          </a:xfrm>
          <a:prstGeom prst="rect">
            <a:avLst/>
          </a:prstGeom>
          <a:noFill/>
          <a:ln w="9525">
            <a:noFill/>
          </a:ln>
        </p:spPr>
        <p:txBody>
          <a:bodyPr wrap="none">
            <a:spAutoFit/>
          </a:bodyPr>
          <a:p>
            <a:pPr lvl="0" eaLnBrk="1" hangingPunct="1"/>
            <a:r>
              <a:rPr lang="en-US" altLang="zh-CN" sz="2400" b="1" dirty="0">
                <a:solidFill>
                  <a:srgbClr val="003C7E"/>
                </a:solidFill>
                <a:latin typeface="Arial" panose="020B0604020202020204" pitchFamily="34" charset="0"/>
                <a:ea typeface="微软雅黑" panose="020B0503020204020204" pitchFamily="34" charset="-122"/>
                <a:sym typeface="Impact" panose="020B0806030902050204" pitchFamily="34" charset="0"/>
              </a:rPr>
              <a:t>SWS</a:t>
            </a:r>
            <a:r>
              <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rPr>
              <a:t>船厂基本概况介绍</a:t>
            </a:r>
            <a:endParaRPr lang="zh-CN" altLang="en-US" sz="2400" b="1" dirty="0">
              <a:solidFill>
                <a:srgbClr val="003C7E"/>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文稿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演示文稿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演示文稿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演示文稿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演示文稿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演示文稿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演示文稿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演示文稿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演示文稿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演示文稿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演示文稿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演示文稿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演示文稿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演示文稿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演示文稿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7068</Words>
  <Application>WPS 演示</Application>
  <PresentationFormat>全屏显示(4:3)</PresentationFormat>
  <Paragraphs>385</Paragraphs>
  <Slides>22</Slides>
  <Notes>17</Notes>
  <HiddenSlides>0</HiddenSlides>
  <MMClips>0</MMClips>
  <ScaleCrop>false</ScaleCrop>
  <HeadingPairs>
    <vt:vector size="8" baseType="variant">
      <vt:variant>
        <vt:lpstr>已用的字体</vt:lpstr>
      </vt:variant>
      <vt:variant>
        <vt:i4>9</vt:i4>
      </vt:variant>
      <vt:variant>
        <vt:lpstr>主题</vt:lpstr>
      </vt:variant>
      <vt:variant>
        <vt:i4>3</vt:i4>
      </vt:variant>
      <vt:variant>
        <vt:lpstr>嵌入 OLE 服务器</vt:lpstr>
      </vt:variant>
      <vt:variant>
        <vt:i4>1</vt:i4>
      </vt:variant>
      <vt:variant>
        <vt:lpstr>幻灯片标题</vt:lpstr>
      </vt:variant>
      <vt:variant>
        <vt:i4>22</vt:i4>
      </vt:variant>
    </vt:vector>
  </HeadingPairs>
  <TitlesOfParts>
    <vt:vector size="35" baseType="lpstr">
      <vt:lpstr>Arial</vt:lpstr>
      <vt:lpstr>宋体</vt:lpstr>
      <vt:lpstr>Wingdings</vt:lpstr>
      <vt:lpstr>Calibri</vt:lpstr>
      <vt:lpstr>微软雅黑</vt:lpstr>
      <vt:lpstr>Impact</vt:lpstr>
      <vt:lpstr>Verdana</vt:lpstr>
      <vt:lpstr>Helvetica</vt:lpstr>
      <vt:lpstr>Arial Black</vt:lpstr>
      <vt:lpstr>自定义设计方案</vt:lpstr>
      <vt:lpstr>演示文稿2</vt:lpstr>
      <vt:lpstr>1_自定义设计方案</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island</dc:creator>
  <cp:lastModifiedBy>陈恒</cp:lastModifiedBy>
  <cp:revision>1548</cp:revision>
  <dcterms:created xsi:type="dcterms:W3CDTF">2012-08-13T02:21:51Z</dcterms:created>
  <dcterms:modified xsi:type="dcterms:W3CDTF">2017-04-24T06:56:40Z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