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62" r:id="rId7"/>
    <p:sldId id="259" r:id="rId8"/>
    <p:sldId id="264" r:id="rId9"/>
    <p:sldId id="263" r:id="rId10"/>
    <p:sldId id="265" r:id="rId11"/>
    <p:sldId id="266" r:id="rId12"/>
    <p:sldId id="267" r:id="rId13"/>
    <p:sldId id="268" r:id="rId14"/>
    <p:sldId id="269" r:id="rId15"/>
    <p:sldId id="270" r:id="rId16"/>
    <p:sldId id="271"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A372"/>
    <a:srgbClr val="2E3967"/>
    <a:srgbClr val="3D88A9"/>
    <a:srgbClr val="A1312E"/>
    <a:srgbClr val="36807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2528" y="-7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67496E0-2F44-41C5-B3D1-570CE1B1EF8C}" type="datetimeFigureOut">
              <a:rPr lang="en-GB" smtClean="0"/>
              <a:t>01/02/2018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1D9E8C-52C9-4532-BBA4-32557CE5078E}" type="slidenum">
              <a:rPr lang="en-GB" smtClean="0"/>
              <a:t>‹#›</a:t>
            </a:fld>
            <a:endParaRPr lang="en-GB"/>
          </a:p>
        </p:txBody>
      </p:sp>
    </p:spTree>
    <p:extLst>
      <p:ext uri="{BB962C8B-B14F-4D97-AF65-F5344CB8AC3E}">
        <p14:creationId xmlns:p14="http://schemas.microsoft.com/office/powerpoint/2010/main" val="309343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67496E0-2F44-41C5-B3D1-570CE1B1EF8C}" type="datetimeFigureOut">
              <a:rPr lang="en-GB" smtClean="0"/>
              <a:t>01/02/2018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1D9E8C-52C9-4532-BBA4-32557CE5078E}" type="slidenum">
              <a:rPr lang="en-GB" smtClean="0"/>
              <a:t>‹#›</a:t>
            </a:fld>
            <a:endParaRPr lang="en-GB"/>
          </a:p>
        </p:txBody>
      </p:sp>
    </p:spTree>
    <p:extLst>
      <p:ext uri="{BB962C8B-B14F-4D97-AF65-F5344CB8AC3E}">
        <p14:creationId xmlns:p14="http://schemas.microsoft.com/office/powerpoint/2010/main" val="1966424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67496E0-2F44-41C5-B3D1-570CE1B1EF8C}" type="datetimeFigureOut">
              <a:rPr lang="en-GB" smtClean="0"/>
              <a:t>01/02/2018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1D9E8C-52C9-4532-BBA4-32557CE5078E}" type="slidenum">
              <a:rPr lang="en-GB" smtClean="0"/>
              <a:t>‹#›</a:t>
            </a:fld>
            <a:endParaRPr lang="en-GB"/>
          </a:p>
        </p:txBody>
      </p:sp>
    </p:spTree>
    <p:extLst>
      <p:ext uri="{BB962C8B-B14F-4D97-AF65-F5344CB8AC3E}">
        <p14:creationId xmlns:p14="http://schemas.microsoft.com/office/powerpoint/2010/main" val="3659674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67496E0-2F44-41C5-B3D1-570CE1B1EF8C}" type="datetimeFigureOut">
              <a:rPr lang="en-GB" smtClean="0"/>
              <a:t>01/02/2018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1D9E8C-52C9-4532-BBA4-32557CE5078E}" type="slidenum">
              <a:rPr lang="en-GB" smtClean="0"/>
              <a:t>‹#›</a:t>
            </a:fld>
            <a:endParaRPr lang="en-GB"/>
          </a:p>
        </p:txBody>
      </p:sp>
    </p:spTree>
    <p:extLst>
      <p:ext uri="{BB962C8B-B14F-4D97-AF65-F5344CB8AC3E}">
        <p14:creationId xmlns:p14="http://schemas.microsoft.com/office/powerpoint/2010/main" val="1728487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7496E0-2F44-41C5-B3D1-570CE1B1EF8C}" type="datetimeFigureOut">
              <a:rPr lang="en-GB" smtClean="0"/>
              <a:t>01/02/2018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1D9E8C-52C9-4532-BBA4-32557CE5078E}" type="slidenum">
              <a:rPr lang="en-GB" smtClean="0"/>
              <a:t>‹#›</a:t>
            </a:fld>
            <a:endParaRPr lang="en-GB"/>
          </a:p>
        </p:txBody>
      </p:sp>
    </p:spTree>
    <p:extLst>
      <p:ext uri="{BB962C8B-B14F-4D97-AF65-F5344CB8AC3E}">
        <p14:creationId xmlns:p14="http://schemas.microsoft.com/office/powerpoint/2010/main" val="2345143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67496E0-2F44-41C5-B3D1-570CE1B1EF8C}" type="datetimeFigureOut">
              <a:rPr lang="en-GB" smtClean="0"/>
              <a:t>01/02/2018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1D9E8C-52C9-4532-BBA4-32557CE5078E}" type="slidenum">
              <a:rPr lang="en-GB" smtClean="0"/>
              <a:t>‹#›</a:t>
            </a:fld>
            <a:endParaRPr lang="en-GB"/>
          </a:p>
        </p:txBody>
      </p:sp>
    </p:spTree>
    <p:extLst>
      <p:ext uri="{BB962C8B-B14F-4D97-AF65-F5344CB8AC3E}">
        <p14:creationId xmlns:p14="http://schemas.microsoft.com/office/powerpoint/2010/main" val="2660787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67496E0-2F44-41C5-B3D1-570CE1B1EF8C}" type="datetimeFigureOut">
              <a:rPr lang="en-GB" smtClean="0"/>
              <a:t>01/02/2018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C1D9E8C-52C9-4532-BBA4-32557CE5078E}" type="slidenum">
              <a:rPr lang="en-GB" smtClean="0"/>
              <a:t>‹#›</a:t>
            </a:fld>
            <a:endParaRPr lang="en-GB"/>
          </a:p>
        </p:txBody>
      </p:sp>
    </p:spTree>
    <p:extLst>
      <p:ext uri="{BB962C8B-B14F-4D97-AF65-F5344CB8AC3E}">
        <p14:creationId xmlns:p14="http://schemas.microsoft.com/office/powerpoint/2010/main" val="1791544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67496E0-2F44-41C5-B3D1-570CE1B1EF8C}" type="datetimeFigureOut">
              <a:rPr lang="en-GB" smtClean="0"/>
              <a:t>01/02/2018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C1D9E8C-52C9-4532-BBA4-32557CE5078E}" type="slidenum">
              <a:rPr lang="en-GB" smtClean="0"/>
              <a:t>‹#›</a:t>
            </a:fld>
            <a:endParaRPr lang="en-GB"/>
          </a:p>
        </p:txBody>
      </p:sp>
    </p:spTree>
    <p:extLst>
      <p:ext uri="{BB962C8B-B14F-4D97-AF65-F5344CB8AC3E}">
        <p14:creationId xmlns:p14="http://schemas.microsoft.com/office/powerpoint/2010/main" val="1299009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7496E0-2F44-41C5-B3D1-570CE1B1EF8C}" type="datetimeFigureOut">
              <a:rPr lang="en-GB" smtClean="0"/>
              <a:t>01/02/2018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C1D9E8C-52C9-4532-BBA4-32557CE5078E}" type="slidenum">
              <a:rPr lang="en-GB" smtClean="0"/>
              <a:t>‹#›</a:t>
            </a:fld>
            <a:endParaRPr lang="en-GB"/>
          </a:p>
        </p:txBody>
      </p:sp>
    </p:spTree>
    <p:extLst>
      <p:ext uri="{BB962C8B-B14F-4D97-AF65-F5344CB8AC3E}">
        <p14:creationId xmlns:p14="http://schemas.microsoft.com/office/powerpoint/2010/main" val="1162782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7496E0-2F44-41C5-B3D1-570CE1B1EF8C}" type="datetimeFigureOut">
              <a:rPr lang="en-GB" smtClean="0"/>
              <a:t>01/02/2018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1D9E8C-52C9-4532-BBA4-32557CE5078E}" type="slidenum">
              <a:rPr lang="en-GB" smtClean="0"/>
              <a:t>‹#›</a:t>
            </a:fld>
            <a:endParaRPr lang="en-GB"/>
          </a:p>
        </p:txBody>
      </p:sp>
    </p:spTree>
    <p:extLst>
      <p:ext uri="{BB962C8B-B14F-4D97-AF65-F5344CB8AC3E}">
        <p14:creationId xmlns:p14="http://schemas.microsoft.com/office/powerpoint/2010/main" val="2049830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7496E0-2F44-41C5-B3D1-570CE1B1EF8C}" type="datetimeFigureOut">
              <a:rPr lang="en-GB" smtClean="0"/>
              <a:t>01/02/2018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1D9E8C-52C9-4532-BBA4-32557CE5078E}" type="slidenum">
              <a:rPr lang="en-GB" smtClean="0"/>
              <a:t>‹#›</a:t>
            </a:fld>
            <a:endParaRPr lang="en-GB"/>
          </a:p>
        </p:txBody>
      </p:sp>
    </p:spTree>
    <p:extLst>
      <p:ext uri="{BB962C8B-B14F-4D97-AF65-F5344CB8AC3E}">
        <p14:creationId xmlns:p14="http://schemas.microsoft.com/office/powerpoint/2010/main" val="3918782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7496E0-2F44-41C5-B3D1-570CE1B1EF8C}" type="datetimeFigureOut">
              <a:rPr lang="en-GB" smtClean="0"/>
              <a:t>01/02/2018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1D9E8C-52C9-4532-BBA4-32557CE5078E}" type="slidenum">
              <a:rPr lang="en-GB" smtClean="0"/>
              <a:t>‹#›</a:t>
            </a:fld>
            <a:endParaRPr lang="en-GB"/>
          </a:p>
        </p:txBody>
      </p:sp>
    </p:spTree>
    <p:extLst>
      <p:ext uri="{BB962C8B-B14F-4D97-AF65-F5344CB8AC3E}">
        <p14:creationId xmlns:p14="http://schemas.microsoft.com/office/powerpoint/2010/main" val="2406311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g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85384"/>
          </a:xfrm>
          <a:prstGeom prst="rect">
            <a:avLst/>
          </a:prstGeom>
          <a:solidFill>
            <a:srgbClr val="2E3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685800" y="2564904"/>
            <a:ext cx="7772400" cy="1470025"/>
          </a:xfrm>
        </p:spPr>
        <p:txBody>
          <a:bodyPr/>
          <a:lstStyle/>
          <a:p>
            <a:pPr algn="l"/>
            <a:r>
              <a:rPr lang="en-GB" dirty="0" smtClean="0">
                <a:solidFill>
                  <a:schemeClr val="bg1"/>
                </a:solidFill>
                <a:latin typeface="Roboto Slab" pitchFamily="2" charset="0"/>
                <a:ea typeface="Roboto Slab" pitchFamily="2" charset="0"/>
              </a:rPr>
              <a:t>Welcome to the </a:t>
            </a:r>
            <a:r>
              <a:rPr lang="en-GB" b="1" dirty="0" smtClean="0">
                <a:solidFill>
                  <a:schemeClr val="bg1"/>
                </a:solidFill>
                <a:latin typeface="Roboto Slab" pitchFamily="2" charset="0"/>
                <a:ea typeface="Roboto Slab" pitchFamily="2" charset="0"/>
              </a:rPr>
              <a:t>world’s maritime centre</a:t>
            </a:r>
            <a:endParaRPr lang="en-GB" b="1" dirty="0">
              <a:solidFill>
                <a:schemeClr val="bg1"/>
              </a:solidFill>
              <a:latin typeface="Roboto Slab" pitchFamily="2" charset="0"/>
              <a:ea typeface="Roboto Slab" pitchFamily="2"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683568" y="4221088"/>
            <a:ext cx="7844408"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smtClean="0">
                <a:solidFill>
                  <a:schemeClr val="bg1"/>
                </a:solidFill>
                <a:latin typeface="Roboto" panose="02000000000000000000" pitchFamily="2" charset="0"/>
                <a:ea typeface="Roboto" panose="02000000000000000000" pitchFamily="2" charset="0"/>
              </a:rPr>
              <a:t>Name </a:t>
            </a:r>
            <a:r>
              <a:rPr lang="en-GB" sz="2000" dirty="0" err="1" smtClean="0">
                <a:solidFill>
                  <a:schemeClr val="bg1"/>
                </a:solidFill>
                <a:latin typeface="Roboto" panose="02000000000000000000" pitchFamily="2" charset="0"/>
                <a:ea typeface="Roboto" panose="02000000000000000000" pitchFamily="2" charset="0"/>
              </a:rPr>
              <a:t>Name</a:t>
            </a:r>
            <a:r>
              <a:rPr lang="en-GB" sz="2000" dirty="0" smtClean="0">
                <a:solidFill>
                  <a:schemeClr val="bg1"/>
                </a:solidFill>
                <a:latin typeface="Roboto" panose="02000000000000000000" pitchFamily="2" charset="0"/>
                <a:ea typeface="Roboto" panose="02000000000000000000" pitchFamily="2" charset="0"/>
              </a:rPr>
              <a:t> </a:t>
            </a:r>
            <a:endParaRPr lang="en-GB" sz="2000" b="1"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5719639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85384"/>
          </a:xfrm>
          <a:prstGeom prst="rect">
            <a:avLst/>
          </a:prstGeom>
          <a:solidFill>
            <a:srgbClr val="A13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685800" y="2564904"/>
            <a:ext cx="7772400" cy="1470025"/>
          </a:xfrm>
        </p:spPr>
        <p:txBody>
          <a:bodyPr/>
          <a:lstStyle/>
          <a:p>
            <a:pPr algn="l"/>
            <a:r>
              <a:rPr lang="en-GB" dirty="0" smtClean="0">
                <a:solidFill>
                  <a:schemeClr val="bg1"/>
                </a:solidFill>
                <a:latin typeface="Roboto Slab" pitchFamily="2" charset="0"/>
                <a:ea typeface="Roboto Slab" pitchFamily="2" charset="0"/>
              </a:rPr>
              <a:t>High-quality </a:t>
            </a:r>
            <a:r>
              <a:rPr lang="en-GB" b="1" dirty="0" smtClean="0">
                <a:solidFill>
                  <a:schemeClr val="bg1"/>
                </a:solidFill>
                <a:latin typeface="Roboto Slab" pitchFamily="2" charset="0"/>
                <a:ea typeface="Roboto Slab" pitchFamily="2" charset="0"/>
              </a:rPr>
              <a:t>design &amp; manufacturing</a:t>
            </a:r>
            <a:endParaRPr lang="en-GB" b="1" dirty="0">
              <a:solidFill>
                <a:schemeClr val="bg1"/>
              </a:solidFill>
              <a:latin typeface="Roboto Slab" pitchFamily="2" charset="0"/>
              <a:ea typeface="Roboto Slab" pitchFamily="2"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69735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85384"/>
          </a:xfrm>
          <a:prstGeom prst="rect">
            <a:avLst/>
          </a:prstGeom>
          <a:solidFill>
            <a:srgbClr val="A13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p:txBody>
          <a:bodyPr>
            <a:normAutofit/>
          </a:bodyPr>
          <a:lstStyle/>
          <a:p>
            <a:r>
              <a:rPr lang="en-GB" dirty="0" smtClean="0">
                <a:solidFill>
                  <a:schemeClr val="bg1"/>
                </a:solidFill>
                <a:latin typeface="Roboto" panose="02000000000000000000" pitchFamily="2" charset="0"/>
                <a:ea typeface="Roboto" panose="02000000000000000000" pitchFamily="2" charset="0"/>
              </a:rPr>
              <a:t>The UK offers high-quality and bespoke maritime design, ship building and manufacturing</a:t>
            </a:r>
          </a:p>
          <a:p>
            <a:r>
              <a:rPr lang="en-GB" dirty="0" smtClean="0">
                <a:solidFill>
                  <a:schemeClr val="bg1"/>
                </a:solidFill>
                <a:latin typeface="Roboto" panose="02000000000000000000" pitchFamily="2" charset="0"/>
                <a:ea typeface="Roboto" panose="02000000000000000000" pitchFamily="2" charset="0"/>
              </a:rPr>
              <a:t>Prestigious handcrafted yachts to complex and highly technical naval systems</a:t>
            </a:r>
          </a:p>
          <a:p>
            <a:r>
              <a:rPr lang="en-GB" dirty="0" smtClean="0">
                <a:solidFill>
                  <a:schemeClr val="bg1"/>
                </a:solidFill>
                <a:latin typeface="Roboto" panose="02000000000000000000" pitchFamily="2" charset="0"/>
                <a:ea typeface="Roboto" panose="02000000000000000000" pitchFamily="2" charset="0"/>
              </a:rPr>
              <a:t>Quality and reliability are ingrained</a:t>
            </a:r>
            <a:endParaRPr lang="en-GB" dirty="0">
              <a:solidFill>
                <a:schemeClr val="bg1"/>
              </a:solidFill>
              <a:latin typeface="Roboto" panose="02000000000000000000" pitchFamily="2" charset="0"/>
              <a:ea typeface="Roboto" panose="02000000000000000000" pitchFamily="2"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74049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bmurraye\Downloads\rss 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1916" y="0"/>
            <a:ext cx="13016876" cy="68999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64804" y="5157192"/>
            <a:ext cx="7563579" cy="1323439"/>
          </a:xfrm>
          <a:prstGeom prst="rect">
            <a:avLst/>
          </a:prstGeom>
          <a:solidFill>
            <a:srgbClr val="2E3967">
              <a:alpha val="74902"/>
            </a:srgbClr>
          </a:solidFill>
        </p:spPr>
        <p:txBody>
          <a:bodyPr wrap="square">
            <a:spAutoFit/>
          </a:bodyPr>
          <a:lstStyle/>
          <a:p>
            <a:r>
              <a:rPr lang="en-GB" sz="1600" dirty="0" smtClean="0">
                <a:solidFill>
                  <a:schemeClr val="bg1"/>
                </a:solidFill>
                <a:latin typeface="Roboto" panose="02000000000000000000" pitchFamily="2" charset="0"/>
                <a:ea typeface="Roboto" panose="02000000000000000000" pitchFamily="2" charset="0"/>
              </a:rPr>
              <a:t>CAMMELL LAIRD is building the UK’s new polar research ship, RSS David Attenborough. She will be one of the most advanced research ships in the world, helping inspire the next generation of scientists and building upon the UK’s status as one of the world’s leading nations in polar science, engineering and technology.</a:t>
            </a:r>
            <a:endParaRPr lang="en-GB" sz="1600" dirty="0" smtClean="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805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6512" y="-382232"/>
            <a:ext cx="9716083" cy="72821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64804" y="5157192"/>
            <a:ext cx="7563579" cy="830997"/>
          </a:xfrm>
          <a:prstGeom prst="rect">
            <a:avLst/>
          </a:prstGeom>
          <a:solidFill>
            <a:srgbClr val="2E3967">
              <a:alpha val="74902"/>
            </a:srgbClr>
          </a:solidFill>
        </p:spPr>
        <p:txBody>
          <a:bodyPr wrap="square">
            <a:spAutoFit/>
          </a:bodyPr>
          <a:lstStyle/>
          <a:p>
            <a:r>
              <a:rPr lang="en-GB" sz="1600" dirty="0" smtClean="0">
                <a:solidFill>
                  <a:schemeClr val="bg1"/>
                </a:solidFill>
                <a:latin typeface="Roboto" panose="02000000000000000000" pitchFamily="2" charset="0"/>
                <a:ea typeface="Roboto" panose="02000000000000000000" pitchFamily="2" charset="0"/>
              </a:rPr>
              <a:t>WIGHT SHIPYARD CO is redefining how fast ferries are built through innovative design and quality construction. This combination of innovation and quality is the hallmark of UK design and manufacturing.</a:t>
            </a:r>
            <a:endParaRPr lang="en-GB" sz="1600" dirty="0" smtClean="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714104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murraye\Downloads\Spirit Yachts credit Anthony Morris low res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382232"/>
            <a:ext cx="9865096" cy="74055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64804" y="5157192"/>
            <a:ext cx="7563579" cy="830997"/>
          </a:xfrm>
          <a:prstGeom prst="rect">
            <a:avLst/>
          </a:prstGeom>
          <a:solidFill>
            <a:srgbClr val="2E3967">
              <a:alpha val="74902"/>
            </a:srgbClr>
          </a:solidFill>
        </p:spPr>
        <p:txBody>
          <a:bodyPr wrap="square">
            <a:spAutoFit/>
          </a:bodyPr>
          <a:lstStyle/>
          <a:p>
            <a:r>
              <a:rPr lang="en-GB" sz="1600" dirty="0" smtClean="0">
                <a:solidFill>
                  <a:schemeClr val="bg1"/>
                </a:solidFill>
                <a:latin typeface="Roboto" panose="02000000000000000000" pitchFamily="2" charset="0"/>
                <a:ea typeface="Roboto" panose="02000000000000000000" pitchFamily="2" charset="0"/>
              </a:rPr>
              <a:t>SPIRIT YACHTS is among the most significant production designers and builders of modern classic yachts worldwide. The UK is home to numerous boat-builders and craftsmen offering prestigious, luxury, quality products. </a:t>
            </a:r>
            <a:endParaRPr lang="en-GB" sz="1600" dirty="0" smtClean="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446043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bmurraye\Downloads\35810648664_45fedf087e_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750" y="-400326"/>
            <a:ext cx="11264685" cy="75134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64804" y="5157192"/>
            <a:ext cx="7563579" cy="1323439"/>
          </a:xfrm>
          <a:prstGeom prst="rect">
            <a:avLst/>
          </a:prstGeom>
          <a:solidFill>
            <a:srgbClr val="2E3967">
              <a:alpha val="74902"/>
            </a:srgbClr>
          </a:solidFill>
        </p:spPr>
        <p:txBody>
          <a:bodyPr wrap="square">
            <a:spAutoFit/>
          </a:bodyPr>
          <a:lstStyle/>
          <a:p>
            <a:r>
              <a:rPr lang="en-GB" sz="1600" dirty="0" smtClean="0">
                <a:solidFill>
                  <a:schemeClr val="bg1"/>
                </a:solidFill>
                <a:latin typeface="Roboto" panose="02000000000000000000" pitchFamily="2" charset="0"/>
                <a:ea typeface="Roboto" panose="02000000000000000000" pitchFamily="2" charset="0"/>
              </a:rPr>
              <a:t>The AIRCRAFT CARRIER ALLIANCE, comprising BAE Systems, Thales UK, Babcock and the Ministry of Defence, is delivering aircraft carriers that will be the centrepiece of Britain’s defence capability for the 21st century. The skills, expertise and innovative thinking gained during development are available across the UK’s shipbuilding industry</a:t>
            </a:r>
            <a:endParaRPr lang="en-GB" sz="1600" dirty="0" smtClean="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225419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85384"/>
          </a:xfrm>
          <a:prstGeom prst="rect">
            <a:avLst/>
          </a:prstGeom>
          <a:solidFill>
            <a:srgbClr val="7DA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685800" y="2564904"/>
            <a:ext cx="7772400" cy="1470025"/>
          </a:xfrm>
        </p:spPr>
        <p:txBody>
          <a:bodyPr/>
          <a:lstStyle/>
          <a:p>
            <a:pPr algn="l"/>
            <a:r>
              <a:rPr lang="en-GB" dirty="0" smtClean="0">
                <a:solidFill>
                  <a:schemeClr val="bg1"/>
                </a:solidFill>
                <a:latin typeface="Roboto Slab" pitchFamily="2" charset="0"/>
                <a:ea typeface="Roboto Slab" pitchFamily="2" charset="0"/>
              </a:rPr>
              <a:t>Unparalleled </a:t>
            </a:r>
            <a:r>
              <a:rPr lang="en-GB" b="1" dirty="0" smtClean="0">
                <a:solidFill>
                  <a:schemeClr val="bg1"/>
                </a:solidFill>
                <a:latin typeface="Roboto Slab" pitchFamily="2" charset="0"/>
                <a:ea typeface="Roboto Slab" pitchFamily="2" charset="0"/>
              </a:rPr>
              <a:t>services</a:t>
            </a:r>
            <a:r>
              <a:rPr lang="en-GB" dirty="0" smtClean="0">
                <a:solidFill>
                  <a:schemeClr val="bg1"/>
                </a:solidFill>
                <a:latin typeface="Roboto Slab" pitchFamily="2" charset="0"/>
                <a:ea typeface="Roboto Slab" pitchFamily="2" charset="0"/>
              </a:rPr>
              <a:t> expertise</a:t>
            </a:r>
            <a:endParaRPr lang="en-GB" b="1" dirty="0">
              <a:solidFill>
                <a:schemeClr val="bg1"/>
              </a:solidFill>
              <a:latin typeface="Roboto Slab" pitchFamily="2" charset="0"/>
              <a:ea typeface="Roboto Slab" pitchFamily="2"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46811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85384"/>
          </a:xfrm>
          <a:prstGeom prst="rect">
            <a:avLst/>
          </a:prstGeom>
          <a:solidFill>
            <a:srgbClr val="7DA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p:txBody>
          <a:bodyPr>
            <a:normAutofit/>
          </a:bodyPr>
          <a:lstStyle/>
          <a:p>
            <a:r>
              <a:rPr lang="en-GB" dirty="0" smtClean="0">
                <a:solidFill>
                  <a:schemeClr val="bg1"/>
                </a:solidFill>
                <a:latin typeface="Roboto" panose="02000000000000000000" pitchFamily="2" charset="0"/>
                <a:ea typeface="Roboto" panose="02000000000000000000" pitchFamily="2" charset="0"/>
              </a:rPr>
              <a:t>The UK is the undisputed global leader in maritime professional services</a:t>
            </a:r>
          </a:p>
          <a:p>
            <a:r>
              <a:rPr lang="en-GB" dirty="0" smtClean="0">
                <a:solidFill>
                  <a:schemeClr val="bg1"/>
                </a:solidFill>
                <a:latin typeface="Roboto" panose="02000000000000000000" pitchFamily="2" charset="0"/>
                <a:ea typeface="Roboto" panose="02000000000000000000" pitchFamily="2" charset="0"/>
              </a:rPr>
              <a:t>Vessel chartering, insurance, legal, financial and educational services.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614689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rslaw.co.uk/wp-content/uploads/sites/310/2016/11/london-la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17" y="-99392"/>
            <a:ext cx="10585176" cy="70567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64804" y="5157192"/>
            <a:ext cx="7563579" cy="1077218"/>
          </a:xfrm>
          <a:prstGeom prst="rect">
            <a:avLst/>
          </a:prstGeom>
          <a:solidFill>
            <a:srgbClr val="2E3967">
              <a:alpha val="74902"/>
            </a:srgbClr>
          </a:solidFill>
        </p:spPr>
        <p:txBody>
          <a:bodyPr wrap="square">
            <a:spAutoFit/>
          </a:bodyPr>
          <a:lstStyle/>
          <a:p>
            <a:r>
              <a:rPr lang="en-GB" sz="1600" dirty="0" smtClean="0">
                <a:solidFill>
                  <a:schemeClr val="bg1"/>
                </a:solidFill>
                <a:latin typeface="Roboto" panose="02000000000000000000" pitchFamily="2" charset="0"/>
                <a:ea typeface="Roboto" panose="02000000000000000000" pitchFamily="2" charset="0"/>
              </a:rPr>
              <a:t>The UK is the world’s leading centre for the provision of legal and arbitration services to the international maritime community, with over 40 LAW FIRMS active in the sector. English law continues to dominate as the preferred governing law for the world’s commercial contracts.</a:t>
            </a:r>
            <a:endParaRPr lang="en-GB" sz="1600" dirty="0" smtClean="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6894331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4617" y="-99392"/>
            <a:ext cx="10585176" cy="70567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64804" y="5157192"/>
            <a:ext cx="7563579" cy="1323439"/>
          </a:xfrm>
          <a:prstGeom prst="rect">
            <a:avLst/>
          </a:prstGeom>
          <a:solidFill>
            <a:srgbClr val="2E3967">
              <a:alpha val="74902"/>
            </a:srgbClr>
          </a:solidFill>
        </p:spPr>
        <p:txBody>
          <a:bodyPr wrap="square">
            <a:spAutoFit/>
          </a:bodyPr>
          <a:lstStyle/>
          <a:p>
            <a:r>
              <a:rPr lang="en-GB" sz="1600" dirty="0" smtClean="0">
                <a:solidFill>
                  <a:schemeClr val="bg1"/>
                </a:solidFill>
                <a:latin typeface="Roboto" panose="02000000000000000000" pitchFamily="2" charset="0"/>
                <a:ea typeface="Roboto" panose="02000000000000000000" pitchFamily="2" charset="0"/>
              </a:rPr>
              <a:t>With the aim of delivering excellent customer service and flexibility, the UK FLAG is the quality option for quality owners in the 21st century. The UK Ship Register is one of the best performing flags on the major Port State Control Regimes. It has </a:t>
            </a:r>
            <a:r>
              <a:rPr lang="en-GB" sz="1600" dirty="0" err="1" smtClean="0">
                <a:solidFill>
                  <a:schemeClr val="bg1"/>
                </a:solidFill>
                <a:latin typeface="Roboto" panose="02000000000000000000" pitchFamily="2" charset="0"/>
                <a:ea typeface="Roboto" panose="02000000000000000000" pitchFamily="2" charset="0"/>
              </a:rPr>
              <a:t>Qualship</a:t>
            </a:r>
            <a:r>
              <a:rPr lang="en-GB" sz="1600" dirty="0" smtClean="0">
                <a:solidFill>
                  <a:schemeClr val="bg1"/>
                </a:solidFill>
                <a:latin typeface="Roboto" panose="02000000000000000000" pitchFamily="2" charset="0"/>
                <a:ea typeface="Roboto" panose="02000000000000000000" pitchFamily="2" charset="0"/>
              </a:rPr>
              <a:t> 21 status and is also highly ranked on the Paris and Tokyo MOU Whitelists.</a:t>
            </a:r>
            <a:endParaRPr lang="en-GB" sz="1600" dirty="0" smtClean="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9710317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85384"/>
          </a:xfrm>
          <a:prstGeom prst="rect">
            <a:avLst/>
          </a:prstGeom>
          <a:solidFill>
            <a:srgbClr val="2E3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p:txBody>
          <a:bodyPr/>
          <a:lstStyle/>
          <a:p>
            <a:r>
              <a:rPr lang="en-GB" dirty="0" smtClean="0">
                <a:solidFill>
                  <a:schemeClr val="bg1"/>
                </a:solidFill>
                <a:latin typeface="Roboto" panose="02000000000000000000" pitchFamily="2" charset="0"/>
                <a:ea typeface="Roboto" panose="02000000000000000000" pitchFamily="2" charset="0"/>
              </a:rPr>
              <a:t>The UK is a leading, outward-looking, global trading maritime nation.</a:t>
            </a:r>
          </a:p>
          <a:p>
            <a:pPr marL="0" indent="0">
              <a:buNone/>
            </a:pPr>
            <a:endParaRPr lang="en-GB" dirty="0" smtClean="0">
              <a:solidFill>
                <a:schemeClr val="bg1"/>
              </a:solidFill>
              <a:latin typeface="Roboto" panose="02000000000000000000" pitchFamily="2" charset="0"/>
              <a:ea typeface="Roboto" panose="02000000000000000000" pitchFamily="2" charset="0"/>
            </a:endParaRPr>
          </a:p>
          <a:p>
            <a:r>
              <a:rPr lang="en-GB" dirty="0" smtClean="0">
                <a:solidFill>
                  <a:schemeClr val="bg1"/>
                </a:solidFill>
                <a:latin typeface="Roboto" panose="02000000000000000000" pitchFamily="2" charset="0"/>
                <a:ea typeface="Roboto" panose="02000000000000000000" pitchFamily="2" charset="0"/>
              </a:rPr>
              <a:t>We are </a:t>
            </a:r>
            <a:r>
              <a:rPr lang="en-GB" b="1" dirty="0" smtClean="0">
                <a:solidFill>
                  <a:schemeClr val="bg1"/>
                </a:solidFill>
                <a:latin typeface="Roboto" panose="02000000000000000000" pitchFamily="2" charset="0"/>
                <a:ea typeface="Roboto" panose="02000000000000000000" pitchFamily="2" charset="0"/>
              </a:rPr>
              <a:t>the world’s maritime centre </a:t>
            </a:r>
            <a:r>
              <a:rPr lang="en-GB" dirty="0" smtClean="0">
                <a:solidFill>
                  <a:schemeClr val="bg1"/>
                </a:solidFill>
                <a:latin typeface="Roboto" panose="02000000000000000000" pitchFamily="2" charset="0"/>
                <a:ea typeface="Roboto" panose="02000000000000000000" pitchFamily="2" charset="0"/>
              </a:rPr>
              <a:t>and are proud to offer a </a:t>
            </a:r>
            <a:r>
              <a:rPr lang="en-GB" b="1" dirty="0" smtClean="0">
                <a:solidFill>
                  <a:schemeClr val="bg1"/>
                </a:solidFill>
                <a:latin typeface="Roboto" panose="02000000000000000000" pitchFamily="2" charset="0"/>
                <a:ea typeface="Roboto" panose="02000000000000000000" pitchFamily="2" charset="0"/>
              </a:rPr>
              <a:t>unique and complete package</a:t>
            </a:r>
            <a:r>
              <a:rPr lang="en-GB" dirty="0" smtClean="0">
                <a:solidFill>
                  <a:schemeClr val="bg1"/>
                </a:solidFill>
                <a:latin typeface="Roboto" panose="02000000000000000000" pitchFamily="2" charset="0"/>
                <a:ea typeface="Roboto" panose="02000000000000000000" pitchFamily="2" charset="0"/>
              </a:rPr>
              <a:t> for maritime business.</a:t>
            </a:r>
          </a:p>
          <a:p>
            <a:endParaRPr lang="en-GB" dirty="0">
              <a:solidFill>
                <a:schemeClr val="bg1"/>
              </a:solidFill>
              <a:latin typeface="Roboto" panose="02000000000000000000" pitchFamily="2" charset="0"/>
              <a:ea typeface="Roboto" panose="02000000000000000000" pitchFamily="2"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985426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static.independent.co.uk/s3fs-public/thumbnails/image/2016/09/05/08/lloyds-of-lond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2" y="0"/>
            <a:ext cx="10546675" cy="7029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61821" y="2852936"/>
            <a:ext cx="4902267" cy="3293209"/>
          </a:xfrm>
          <a:prstGeom prst="rect">
            <a:avLst/>
          </a:prstGeom>
          <a:solidFill>
            <a:srgbClr val="2E3967">
              <a:alpha val="74902"/>
            </a:srgbClr>
          </a:solidFill>
        </p:spPr>
        <p:txBody>
          <a:bodyPr wrap="square">
            <a:spAutoFit/>
          </a:bodyPr>
          <a:lstStyle/>
          <a:p>
            <a:r>
              <a:rPr lang="en-GB" sz="1600" dirty="0" smtClean="0">
                <a:solidFill>
                  <a:schemeClr val="bg1"/>
                </a:solidFill>
                <a:latin typeface="Roboto" panose="02000000000000000000" pitchFamily="2" charset="0"/>
                <a:ea typeface="Roboto" panose="02000000000000000000" pitchFamily="2" charset="0"/>
              </a:rPr>
              <a:t>LLOYD’S REGISTER is the oldest classification society in the world, helping clients design, construct and operate their assets to the highest levels of safety and performance. </a:t>
            </a:r>
          </a:p>
          <a:p>
            <a:endParaRPr lang="en-GB" sz="1600" dirty="0">
              <a:solidFill>
                <a:schemeClr val="bg1"/>
              </a:solidFill>
              <a:latin typeface="Roboto" panose="02000000000000000000" pitchFamily="2" charset="0"/>
              <a:ea typeface="Roboto" panose="02000000000000000000" pitchFamily="2" charset="0"/>
            </a:endParaRPr>
          </a:p>
          <a:p>
            <a:r>
              <a:rPr lang="en-GB" sz="1600" dirty="0" smtClean="0">
                <a:solidFill>
                  <a:schemeClr val="bg1"/>
                </a:solidFill>
                <a:latin typeface="Roboto" panose="02000000000000000000" pitchFamily="2" charset="0"/>
                <a:ea typeface="Roboto" panose="02000000000000000000" pitchFamily="2" charset="0"/>
              </a:rPr>
              <a:t>LLOYD’S OF LONDON is the world’s leading insurance market providing specialist insurance services to businesses in over 200 countries and territories. </a:t>
            </a:r>
          </a:p>
          <a:p>
            <a:endParaRPr lang="en-GB" sz="1600" dirty="0">
              <a:solidFill>
                <a:schemeClr val="bg1"/>
              </a:solidFill>
              <a:latin typeface="Roboto" panose="02000000000000000000" pitchFamily="2" charset="0"/>
              <a:ea typeface="Roboto" panose="02000000000000000000" pitchFamily="2" charset="0"/>
            </a:endParaRPr>
          </a:p>
          <a:p>
            <a:r>
              <a:rPr lang="en-GB" sz="1600" dirty="0" smtClean="0">
                <a:solidFill>
                  <a:schemeClr val="bg1"/>
                </a:solidFill>
                <a:latin typeface="Roboto" panose="02000000000000000000" pitchFamily="2" charset="0"/>
                <a:ea typeface="Roboto" panose="02000000000000000000" pitchFamily="2" charset="0"/>
              </a:rPr>
              <a:t>LLOYD’S LIST is one of the world’s oldest continuously running journals, having provided weekly shipping news in London since 1734.</a:t>
            </a:r>
            <a:endParaRPr lang="en-GB" sz="1600" dirty="0" smtClean="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9249334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bmurraye\Downloads\Baltic Exchange 2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392"/>
            <a:ext cx="9324528" cy="6993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61821" y="4797152"/>
            <a:ext cx="5262307" cy="1077218"/>
          </a:xfrm>
          <a:prstGeom prst="rect">
            <a:avLst/>
          </a:prstGeom>
          <a:solidFill>
            <a:srgbClr val="2E3967">
              <a:alpha val="74902"/>
            </a:srgbClr>
          </a:solidFill>
        </p:spPr>
        <p:txBody>
          <a:bodyPr wrap="square">
            <a:spAutoFit/>
          </a:bodyPr>
          <a:lstStyle/>
          <a:p>
            <a:r>
              <a:rPr lang="en-GB" sz="1600" dirty="0" smtClean="0">
                <a:solidFill>
                  <a:schemeClr val="bg1"/>
                </a:solidFill>
                <a:latin typeface="Roboto" panose="02000000000000000000" pitchFamily="2" charset="0"/>
                <a:ea typeface="Roboto" panose="02000000000000000000" pitchFamily="2" charset="0"/>
              </a:rPr>
              <a:t>THE BALTIC EXCHANGE is the world’s only independent source of maritime market information for the trading and settlement of physical and derivative contracts.</a:t>
            </a:r>
            <a:endParaRPr lang="en-GB" sz="1600" dirty="0" smtClean="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5370791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bmurraye\Downloads\_RP_07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1400"/>
            <a:ext cx="10693188" cy="71287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61821" y="4797152"/>
            <a:ext cx="6198411" cy="1569660"/>
          </a:xfrm>
          <a:prstGeom prst="rect">
            <a:avLst/>
          </a:prstGeom>
          <a:solidFill>
            <a:srgbClr val="2E3967">
              <a:alpha val="74902"/>
            </a:srgbClr>
          </a:solidFill>
        </p:spPr>
        <p:txBody>
          <a:bodyPr wrap="square">
            <a:spAutoFit/>
          </a:bodyPr>
          <a:lstStyle/>
          <a:p>
            <a:r>
              <a:rPr lang="en-GB" sz="1600" dirty="0" smtClean="0">
                <a:solidFill>
                  <a:schemeClr val="bg1"/>
                </a:solidFill>
                <a:latin typeface="Roboto" panose="02000000000000000000" pitchFamily="2" charset="0"/>
                <a:ea typeface="Roboto" panose="02000000000000000000" pitchFamily="2" charset="0"/>
              </a:rPr>
              <a:t>From seafarer training facilities like FLEETWOOD or CITY OF GLASGOW COLLEGE, to THE COSTAS GRAMMENOS CENTRE FOR SHIPPING TRADE AND FINANCE at CASS or THE GLOBAL TECHNOLOGY CENTRE at Southampton, the UK offers a vast array of high-quality, innovative and ground-breaking education, training and academic research.</a:t>
            </a:r>
            <a:endParaRPr lang="en-GB" sz="1600" dirty="0" smtClean="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529743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85384"/>
          </a:xfrm>
          <a:prstGeom prst="rect">
            <a:avLst/>
          </a:prstGeom>
          <a:solidFill>
            <a:srgbClr val="7DA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685800" y="2564904"/>
            <a:ext cx="7772400" cy="1470025"/>
          </a:xfrm>
        </p:spPr>
        <p:txBody>
          <a:bodyPr/>
          <a:lstStyle/>
          <a:p>
            <a:pPr algn="l"/>
            <a:r>
              <a:rPr lang="en-GB" dirty="0" smtClean="0">
                <a:solidFill>
                  <a:schemeClr val="bg1"/>
                </a:solidFill>
                <a:latin typeface="Roboto Slab" pitchFamily="2" charset="0"/>
                <a:ea typeface="Roboto Slab" pitchFamily="2" charset="0"/>
              </a:rPr>
              <a:t>Major </a:t>
            </a:r>
            <a:r>
              <a:rPr lang="en-GB" b="1" dirty="0" smtClean="0">
                <a:solidFill>
                  <a:schemeClr val="bg1"/>
                </a:solidFill>
                <a:latin typeface="Roboto Slab" pitchFamily="2" charset="0"/>
                <a:ea typeface="Roboto Slab" pitchFamily="2" charset="0"/>
              </a:rPr>
              <a:t>investment</a:t>
            </a:r>
            <a:r>
              <a:rPr lang="en-GB" dirty="0" smtClean="0">
                <a:solidFill>
                  <a:schemeClr val="bg1"/>
                </a:solidFill>
                <a:latin typeface="Roboto Slab" pitchFamily="2" charset="0"/>
                <a:ea typeface="Roboto Slab" pitchFamily="2" charset="0"/>
              </a:rPr>
              <a:t> opportunities</a:t>
            </a:r>
            <a:endParaRPr lang="en-GB" b="1" dirty="0">
              <a:solidFill>
                <a:schemeClr val="bg1"/>
              </a:solidFill>
              <a:latin typeface="Roboto Slab" pitchFamily="2" charset="0"/>
              <a:ea typeface="Roboto Slab" pitchFamily="2"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697934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85384"/>
          </a:xfrm>
          <a:prstGeom prst="rect">
            <a:avLst/>
          </a:prstGeom>
          <a:solidFill>
            <a:srgbClr val="7DA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p:txBody>
          <a:bodyPr>
            <a:normAutofit/>
          </a:bodyPr>
          <a:lstStyle/>
          <a:p>
            <a:r>
              <a:rPr lang="en-GB" sz="3000" dirty="0" smtClean="0">
                <a:solidFill>
                  <a:schemeClr val="bg1"/>
                </a:solidFill>
                <a:latin typeface="Roboto" panose="02000000000000000000" pitchFamily="2" charset="0"/>
                <a:ea typeface="Roboto" panose="02000000000000000000" pitchFamily="2" charset="0"/>
              </a:rPr>
              <a:t>The UK is the perfect base from which to access markets worldwide </a:t>
            </a:r>
          </a:p>
          <a:p>
            <a:r>
              <a:rPr lang="en-GB" sz="3000" dirty="0" smtClean="0">
                <a:solidFill>
                  <a:schemeClr val="bg1"/>
                </a:solidFill>
                <a:latin typeface="Roboto" panose="02000000000000000000" pitchFamily="2" charset="0"/>
                <a:ea typeface="Roboto" panose="02000000000000000000" pitchFamily="2" charset="0"/>
              </a:rPr>
              <a:t>Competitive business environment</a:t>
            </a:r>
          </a:p>
          <a:p>
            <a:r>
              <a:rPr lang="en-GB" sz="3000" dirty="0" smtClean="0">
                <a:solidFill>
                  <a:schemeClr val="bg1"/>
                </a:solidFill>
                <a:latin typeface="Roboto" panose="02000000000000000000" pitchFamily="2" charset="0"/>
                <a:ea typeface="Roboto" panose="02000000000000000000" pitchFamily="2" charset="0"/>
              </a:rPr>
              <a:t>Internationally competitive tax regime – including the lowest corporation level in the G20</a:t>
            </a:r>
          </a:p>
          <a:p>
            <a:r>
              <a:rPr lang="en-GB" sz="3000" dirty="0" smtClean="0">
                <a:solidFill>
                  <a:schemeClr val="bg1"/>
                </a:solidFill>
                <a:latin typeface="Roboto" panose="02000000000000000000" pitchFamily="2" charset="0"/>
                <a:ea typeface="Roboto" panose="02000000000000000000" pitchFamily="2" charset="0"/>
              </a:rPr>
              <a:t>Attractive Tonnage Tax regime for shipowners.</a:t>
            </a:r>
            <a:endParaRPr lang="en-GB" sz="3000" dirty="0">
              <a:solidFill>
                <a:schemeClr val="bg1"/>
              </a:solidFill>
              <a:latin typeface="Roboto" panose="02000000000000000000" pitchFamily="2" charset="0"/>
              <a:ea typeface="Roboto" panose="02000000000000000000" pitchFamily="2"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67610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85384"/>
          </a:xfrm>
          <a:prstGeom prst="rect">
            <a:avLst/>
          </a:prstGeom>
          <a:solidFill>
            <a:srgbClr val="7DA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p:txBody>
          <a:bodyPr>
            <a:normAutofit/>
          </a:bodyPr>
          <a:lstStyle/>
          <a:p>
            <a:r>
              <a:rPr lang="en-GB" sz="3000" dirty="0" smtClean="0">
                <a:solidFill>
                  <a:schemeClr val="bg1"/>
                </a:solidFill>
                <a:latin typeface="Roboto" panose="02000000000000000000" pitchFamily="2" charset="0"/>
                <a:ea typeface="Roboto" panose="02000000000000000000" pitchFamily="2" charset="0"/>
              </a:rPr>
              <a:t>Few barriers to starting or growing a business</a:t>
            </a:r>
          </a:p>
          <a:p>
            <a:r>
              <a:rPr lang="en-GB" sz="3000" dirty="0" smtClean="0">
                <a:solidFill>
                  <a:schemeClr val="bg1"/>
                </a:solidFill>
                <a:latin typeface="Roboto" panose="02000000000000000000" pitchFamily="2" charset="0"/>
                <a:ea typeface="Roboto" panose="02000000000000000000" pitchFamily="2" charset="0"/>
              </a:rPr>
              <a:t>Versatile time zone</a:t>
            </a:r>
          </a:p>
          <a:p>
            <a:r>
              <a:rPr lang="en-GB" sz="3000" dirty="0">
                <a:solidFill>
                  <a:schemeClr val="bg1"/>
                </a:solidFill>
                <a:latin typeface="Roboto" panose="02000000000000000000" pitchFamily="2" charset="0"/>
                <a:ea typeface="Roboto" panose="02000000000000000000" pitchFamily="2" charset="0"/>
              </a:rPr>
              <a:t>G</a:t>
            </a:r>
            <a:r>
              <a:rPr lang="en-GB" sz="3000" dirty="0" smtClean="0">
                <a:solidFill>
                  <a:schemeClr val="bg1"/>
                </a:solidFill>
                <a:latin typeface="Roboto" panose="02000000000000000000" pitchFamily="2" charset="0"/>
                <a:ea typeface="Roboto" panose="02000000000000000000" pitchFamily="2" charset="0"/>
              </a:rPr>
              <a:t>lobal language </a:t>
            </a:r>
          </a:p>
          <a:p>
            <a:r>
              <a:rPr lang="en-GB" sz="3000" dirty="0" smtClean="0">
                <a:solidFill>
                  <a:schemeClr val="bg1"/>
                </a:solidFill>
                <a:latin typeface="Roboto" panose="02000000000000000000" pitchFamily="2" charset="0"/>
                <a:ea typeface="Roboto" panose="02000000000000000000" pitchFamily="2" charset="0"/>
              </a:rPr>
              <a:t>Access to top talent</a:t>
            </a:r>
          </a:p>
          <a:p>
            <a:r>
              <a:rPr lang="en-GB" sz="3000" dirty="0" smtClean="0">
                <a:solidFill>
                  <a:schemeClr val="bg1"/>
                </a:solidFill>
                <a:latin typeface="Roboto" panose="02000000000000000000" pitchFamily="2" charset="0"/>
                <a:ea typeface="Roboto" panose="02000000000000000000" pitchFamily="2" charset="0"/>
              </a:rPr>
              <a:t>Connected infrastructure and government commitment to further significant investment</a:t>
            </a:r>
            <a:endParaRPr lang="en-GB" sz="3000" dirty="0">
              <a:solidFill>
                <a:schemeClr val="bg1"/>
              </a:solidFill>
              <a:latin typeface="Roboto" panose="02000000000000000000" pitchFamily="2" charset="0"/>
              <a:ea typeface="Roboto" panose="02000000000000000000" pitchFamily="2"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512452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www.lsbf.org.uk/media/3465870/thinkstockphotos-540735288-1-1-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82" y="-232289"/>
            <a:ext cx="11361693" cy="73336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61821" y="4797152"/>
            <a:ext cx="5262307" cy="1323439"/>
          </a:xfrm>
          <a:prstGeom prst="rect">
            <a:avLst/>
          </a:prstGeom>
          <a:solidFill>
            <a:srgbClr val="2E3967">
              <a:alpha val="74902"/>
            </a:srgbClr>
          </a:solidFill>
        </p:spPr>
        <p:txBody>
          <a:bodyPr wrap="square">
            <a:spAutoFit/>
          </a:bodyPr>
          <a:lstStyle/>
          <a:p>
            <a:r>
              <a:rPr lang="en-GB" sz="1600" dirty="0" smtClean="0">
                <a:solidFill>
                  <a:schemeClr val="bg1"/>
                </a:solidFill>
                <a:latin typeface="Roboto" panose="02000000000000000000" pitchFamily="2" charset="0"/>
                <a:ea typeface="Roboto" panose="02000000000000000000" pitchFamily="2" charset="0"/>
              </a:rPr>
              <a:t>The UK is one of the leading business locations in the world and the number-one European destination for inward investment. Global maritime businesses choose to base themselves in the UK because of the complete package offered by our maritime centre.</a:t>
            </a:r>
            <a:endParaRPr lang="en-GB" sz="1600" dirty="0" smtClean="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020879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8230" y="-171400"/>
            <a:ext cx="12601030" cy="70880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61821" y="4797152"/>
            <a:ext cx="5262307" cy="1815882"/>
          </a:xfrm>
          <a:prstGeom prst="rect">
            <a:avLst/>
          </a:prstGeom>
          <a:solidFill>
            <a:srgbClr val="2E3967">
              <a:alpha val="74902"/>
            </a:srgbClr>
          </a:solidFill>
        </p:spPr>
        <p:txBody>
          <a:bodyPr wrap="square">
            <a:spAutoFit/>
          </a:bodyPr>
          <a:lstStyle/>
          <a:p>
            <a:r>
              <a:rPr lang="en-GB" sz="1600" dirty="0" smtClean="0">
                <a:solidFill>
                  <a:schemeClr val="bg1"/>
                </a:solidFill>
                <a:latin typeface="Roboto" panose="02000000000000000000" pitchFamily="2" charset="0"/>
                <a:ea typeface="Roboto" panose="02000000000000000000" pitchFamily="2" charset="0"/>
              </a:rPr>
              <a:t>UK PORTS offer more than 900 hectares of developable land across the country offering an ideal location for high value manufacturing. Sites like DP WORLD’S LONDON GATEWAY LOGISITICS PARK offer outstanding connectivity by road, rail and sea to the UK and Europe providing enhanced supply chain operations</a:t>
            </a:r>
            <a:endParaRPr lang="en-GB" sz="1600" dirty="0" smtClean="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1998114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BP Siem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522" y="-171400"/>
            <a:ext cx="12801165" cy="72006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61821" y="4797152"/>
            <a:ext cx="6414435" cy="1323439"/>
          </a:xfrm>
          <a:prstGeom prst="rect">
            <a:avLst/>
          </a:prstGeom>
          <a:solidFill>
            <a:srgbClr val="2E3967">
              <a:alpha val="74902"/>
            </a:srgbClr>
          </a:solidFill>
        </p:spPr>
        <p:txBody>
          <a:bodyPr wrap="square">
            <a:spAutoFit/>
          </a:bodyPr>
          <a:lstStyle/>
          <a:p>
            <a:r>
              <a:rPr lang="en-GB" sz="1600" dirty="0" smtClean="0">
                <a:solidFill>
                  <a:schemeClr val="bg1"/>
                </a:solidFill>
                <a:latin typeface="Roboto" panose="02000000000000000000" pitchFamily="2" charset="0"/>
                <a:ea typeface="Roboto" panose="02000000000000000000" pitchFamily="2" charset="0"/>
              </a:rPr>
              <a:t>ABP-SIEMENS The joint venture between Associated British Ports and Siemens has seen £310 million investment at Alexandra Docks in the City of Hull for the development of a wind turbine blade manufacturing facility. Such well-connected manufacturing, energy and high tech logistics opportunities exist at ports across the UK.</a:t>
            </a:r>
            <a:endParaRPr lang="en-GB" sz="1600" dirty="0" smtClean="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662681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bmurraye\Downloads\MSC130134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392"/>
            <a:ext cx="9396536" cy="70474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61821" y="4797152"/>
            <a:ext cx="7422547" cy="830997"/>
          </a:xfrm>
          <a:prstGeom prst="rect">
            <a:avLst/>
          </a:prstGeom>
          <a:solidFill>
            <a:srgbClr val="2E3967">
              <a:alpha val="74902"/>
            </a:srgbClr>
          </a:solidFill>
        </p:spPr>
        <p:txBody>
          <a:bodyPr wrap="square">
            <a:spAutoFit/>
          </a:bodyPr>
          <a:lstStyle/>
          <a:p>
            <a:r>
              <a:rPr lang="en-GB" sz="1600" dirty="0" smtClean="0">
                <a:solidFill>
                  <a:schemeClr val="bg1"/>
                </a:solidFill>
                <a:latin typeface="Roboto" panose="02000000000000000000" pitchFamily="2" charset="0"/>
                <a:ea typeface="Roboto" panose="02000000000000000000" pitchFamily="2" charset="0"/>
              </a:rPr>
              <a:t>“The UK offers an unrivalled cluster of expertise and services to global maritime businesses. This foundation, coupled with a rapidly growing domestic cruise market, made the UK the obvious and natural choice for our move.”</a:t>
            </a:r>
            <a:endParaRPr lang="en-GB" sz="1600" dirty="0" smtClean="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197438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85384"/>
          </a:xfrm>
          <a:prstGeom prst="rect">
            <a:avLst/>
          </a:prstGeom>
          <a:solidFill>
            <a:srgbClr val="2E3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p:txBody>
          <a:bodyPr/>
          <a:lstStyle/>
          <a:p>
            <a:r>
              <a:rPr lang="en-GB" dirty="0" smtClean="0">
                <a:solidFill>
                  <a:schemeClr val="bg1"/>
                </a:solidFill>
                <a:latin typeface="Roboto" panose="02000000000000000000" pitchFamily="2" charset="0"/>
                <a:ea typeface="Roboto" panose="02000000000000000000" pitchFamily="2" charset="0"/>
              </a:rPr>
              <a:t>Cutting-edge technology</a:t>
            </a:r>
          </a:p>
          <a:p>
            <a:r>
              <a:rPr lang="en-GB" dirty="0">
                <a:solidFill>
                  <a:schemeClr val="bg1"/>
                </a:solidFill>
                <a:latin typeface="Roboto" panose="02000000000000000000" pitchFamily="2" charset="0"/>
                <a:ea typeface="Roboto" panose="02000000000000000000" pitchFamily="2" charset="0"/>
              </a:rPr>
              <a:t>H</a:t>
            </a:r>
            <a:r>
              <a:rPr lang="en-GB" dirty="0" smtClean="0">
                <a:solidFill>
                  <a:schemeClr val="bg1"/>
                </a:solidFill>
                <a:latin typeface="Roboto" panose="02000000000000000000" pitchFamily="2" charset="0"/>
                <a:ea typeface="Roboto" panose="02000000000000000000" pitchFamily="2" charset="0"/>
              </a:rPr>
              <a:t>igh-quality design &amp; manufacturing</a:t>
            </a:r>
          </a:p>
          <a:p>
            <a:r>
              <a:rPr lang="en-GB" dirty="0" smtClean="0">
                <a:solidFill>
                  <a:schemeClr val="bg1"/>
                </a:solidFill>
                <a:latin typeface="Roboto" panose="02000000000000000000" pitchFamily="2" charset="0"/>
                <a:ea typeface="Roboto" panose="02000000000000000000" pitchFamily="2" charset="0"/>
              </a:rPr>
              <a:t>Unparalleled expertise in services </a:t>
            </a:r>
          </a:p>
          <a:p>
            <a:r>
              <a:rPr lang="en-GB" dirty="0" smtClean="0">
                <a:solidFill>
                  <a:schemeClr val="bg1"/>
                </a:solidFill>
                <a:latin typeface="Roboto" panose="02000000000000000000" pitchFamily="2" charset="0"/>
                <a:ea typeface="Roboto" panose="02000000000000000000" pitchFamily="2" charset="0"/>
              </a:rPr>
              <a:t>Major investment opportunities</a:t>
            </a:r>
          </a:p>
          <a:p>
            <a:pPr marL="0" indent="0">
              <a:buNone/>
            </a:pPr>
            <a:endParaRPr lang="en-GB" dirty="0">
              <a:solidFill>
                <a:schemeClr val="bg1"/>
              </a:solidFill>
              <a:latin typeface="Roboto" panose="02000000000000000000" pitchFamily="2" charset="0"/>
              <a:ea typeface="Roboto" panose="02000000000000000000" pitchFamily="2" charset="0"/>
            </a:endParaRPr>
          </a:p>
          <a:p>
            <a:pPr marL="0" indent="0">
              <a:buNone/>
            </a:pPr>
            <a:r>
              <a:rPr lang="en-GB" dirty="0" smtClean="0">
                <a:solidFill>
                  <a:schemeClr val="bg1"/>
                </a:solidFill>
                <a:latin typeface="Roboto" panose="02000000000000000000" pitchFamily="2" charset="0"/>
                <a:ea typeface="Roboto" panose="02000000000000000000" pitchFamily="2" charset="0"/>
              </a:rPr>
              <a:t>The UK is the natural home for your maritime business</a:t>
            </a:r>
            <a:endParaRPr lang="en-GB" dirty="0">
              <a:solidFill>
                <a:schemeClr val="bg1"/>
              </a:solidFill>
              <a:latin typeface="Roboto" panose="02000000000000000000" pitchFamily="2" charset="0"/>
              <a:ea typeface="Roboto" panose="02000000000000000000" pitchFamily="2"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805769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C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491" y="-99392"/>
            <a:ext cx="12632935" cy="7106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61821" y="4797152"/>
            <a:ext cx="7230425" cy="1077218"/>
          </a:xfrm>
          <a:prstGeom prst="rect">
            <a:avLst/>
          </a:prstGeom>
          <a:solidFill>
            <a:srgbClr val="2E3967">
              <a:alpha val="74902"/>
            </a:srgbClr>
          </a:solidFill>
        </p:spPr>
        <p:txBody>
          <a:bodyPr wrap="square">
            <a:spAutoFit/>
          </a:bodyPr>
          <a:lstStyle/>
          <a:p>
            <a:pPr fontAlgn="base"/>
            <a:r>
              <a:rPr lang="en-GB" sz="1600" dirty="0" smtClean="0">
                <a:solidFill>
                  <a:schemeClr val="bg1"/>
                </a:solidFill>
                <a:latin typeface="Roboto" panose="02000000000000000000" pitchFamily="2" charset="0"/>
                <a:ea typeface="Roboto" panose="02000000000000000000" pitchFamily="2" charset="0"/>
              </a:rPr>
              <a:t>"</a:t>
            </a:r>
            <a:r>
              <a:rPr lang="en-GB" sz="1600" dirty="0">
                <a:solidFill>
                  <a:schemeClr val="bg1"/>
                </a:solidFill>
                <a:latin typeface="Roboto" panose="02000000000000000000" pitchFamily="2" charset="0"/>
                <a:ea typeface="Roboto" panose="02000000000000000000" pitchFamily="2" charset="0"/>
              </a:rPr>
              <a:t>We have two offices – in London and Liverpool – and value the UK as a world-leading maritime centre, built upon strong maritime heritage, with a competitive business environment and access to skilled and experienced professionals. </a:t>
            </a:r>
          </a:p>
        </p:txBody>
      </p:sp>
    </p:spTree>
    <p:extLst>
      <p:ext uri="{BB962C8B-B14F-4D97-AF65-F5344CB8AC3E}">
        <p14:creationId xmlns:p14="http://schemas.microsoft.com/office/powerpoint/2010/main" val="30527519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85384"/>
          </a:xfrm>
          <a:prstGeom prst="rect">
            <a:avLst/>
          </a:prstGeom>
          <a:solidFill>
            <a:srgbClr val="2E3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685800" y="2564904"/>
            <a:ext cx="7772400" cy="1470025"/>
          </a:xfrm>
        </p:spPr>
        <p:txBody>
          <a:bodyPr>
            <a:normAutofit fontScale="90000"/>
          </a:bodyPr>
          <a:lstStyle/>
          <a:p>
            <a:pPr algn="l"/>
            <a:r>
              <a:rPr lang="en-GB" dirty="0" smtClean="0">
                <a:solidFill>
                  <a:schemeClr val="bg1"/>
                </a:solidFill>
                <a:latin typeface="Roboto Slab" pitchFamily="2" charset="0"/>
                <a:ea typeface="Roboto Slab" pitchFamily="2" charset="0"/>
              </a:rPr>
              <a:t>We look forward to </a:t>
            </a:r>
            <a:r>
              <a:rPr lang="en-GB" b="1" dirty="0" smtClean="0">
                <a:solidFill>
                  <a:schemeClr val="bg1"/>
                </a:solidFill>
                <a:latin typeface="Roboto Slab" pitchFamily="2" charset="0"/>
                <a:ea typeface="Roboto Slab" pitchFamily="2" charset="0"/>
              </a:rPr>
              <a:t>partnering</a:t>
            </a:r>
            <a:r>
              <a:rPr lang="en-GB" dirty="0" smtClean="0">
                <a:solidFill>
                  <a:schemeClr val="bg1"/>
                </a:solidFill>
                <a:latin typeface="Roboto Slab" pitchFamily="2" charset="0"/>
                <a:ea typeface="Roboto Slab" pitchFamily="2" charset="0"/>
              </a:rPr>
              <a:t> </a:t>
            </a:r>
            <a:r>
              <a:rPr lang="en-GB" b="1" dirty="0" smtClean="0">
                <a:solidFill>
                  <a:schemeClr val="bg1"/>
                </a:solidFill>
                <a:latin typeface="Roboto Slab" pitchFamily="2" charset="0"/>
                <a:ea typeface="Roboto Slab" pitchFamily="2" charset="0"/>
              </a:rPr>
              <a:t>with you </a:t>
            </a:r>
            <a:r>
              <a:rPr lang="en-GB" dirty="0" smtClean="0">
                <a:solidFill>
                  <a:schemeClr val="bg1"/>
                </a:solidFill>
                <a:latin typeface="Roboto Slab" pitchFamily="2" charset="0"/>
                <a:ea typeface="Roboto Slab" pitchFamily="2" charset="0"/>
              </a:rPr>
              <a:t>to create tomorrow’s maritime world</a:t>
            </a:r>
            <a:endParaRPr lang="en-GB" b="1" dirty="0">
              <a:solidFill>
                <a:schemeClr val="bg1"/>
              </a:solidFill>
              <a:latin typeface="Roboto Slab" pitchFamily="2" charset="0"/>
              <a:ea typeface="Roboto Slab" pitchFamily="2"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358120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85384"/>
          </a:xfrm>
          <a:prstGeom prst="rect">
            <a:avLst/>
          </a:prstGeom>
          <a:solidFill>
            <a:srgbClr val="3D8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685800" y="2564904"/>
            <a:ext cx="7772400" cy="1470025"/>
          </a:xfrm>
        </p:spPr>
        <p:txBody>
          <a:bodyPr/>
          <a:lstStyle/>
          <a:p>
            <a:pPr algn="l"/>
            <a:r>
              <a:rPr lang="en-GB" dirty="0" smtClean="0">
                <a:solidFill>
                  <a:schemeClr val="bg1"/>
                </a:solidFill>
                <a:latin typeface="Roboto Slab" pitchFamily="2" charset="0"/>
                <a:ea typeface="Roboto Slab" pitchFamily="2" charset="0"/>
              </a:rPr>
              <a:t>Cutting-edge </a:t>
            </a:r>
            <a:r>
              <a:rPr lang="en-GB" b="1" dirty="0" smtClean="0">
                <a:solidFill>
                  <a:schemeClr val="bg1"/>
                </a:solidFill>
                <a:latin typeface="Roboto Slab" pitchFamily="2" charset="0"/>
                <a:ea typeface="Roboto Slab" pitchFamily="2" charset="0"/>
              </a:rPr>
              <a:t>technology</a:t>
            </a:r>
            <a:endParaRPr lang="en-GB" b="1" dirty="0">
              <a:solidFill>
                <a:schemeClr val="bg1"/>
              </a:solidFill>
              <a:latin typeface="Roboto Slab" pitchFamily="2" charset="0"/>
              <a:ea typeface="Roboto Slab" pitchFamily="2"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89333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85384"/>
          </a:xfrm>
          <a:prstGeom prst="rect">
            <a:avLst/>
          </a:prstGeom>
          <a:solidFill>
            <a:srgbClr val="3D8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p:txBody>
          <a:bodyPr>
            <a:normAutofit/>
          </a:bodyPr>
          <a:lstStyle/>
          <a:p>
            <a:r>
              <a:rPr lang="en-GB" dirty="0" smtClean="0">
                <a:solidFill>
                  <a:schemeClr val="bg1"/>
                </a:solidFill>
                <a:latin typeface="Roboto" panose="02000000000000000000" pitchFamily="2" charset="0"/>
                <a:ea typeface="Roboto" panose="02000000000000000000" pitchFamily="2" charset="0"/>
              </a:rPr>
              <a:t>UK ranked the UK as one of the most innovative countries in the world</a:t>
            </a:r>
          </a:p>
          <a:p>
            <a:r>
              <a:rPr lang="en-GB" dirty="0" smtClean="0">
                <a:solidFill>
                  <a:schemeClr val="bg1"/>
                </a:solidFill>
                <a:latin typeface="Roboto" panose="02000000000000000000" pitchFamily="2" charset="0"/>
                <a:ea typeface="Roboto" panose="02000000000000000000" pitchFamily="2" charset="0"/>
              </a:rPr>
              <a:t>World’s leader in ICT innovation</a:t>
            </a:r>
          </a:p>
          <a:p>
            <a:r>
              <a:rPr lang="en-GB" dirty="0" smtClean="0">
                <a:solidFill>
                  <a:schemeClr val="bg1"/>
                </a:solidFill>
                <a:latin typeface="Roboto" panose="02000000000000000000" pitchFamily="2" charset="0"/>
                <a:ea typeface="Roboto" panose="02000000000000000000" pitchFamily="2" charset="0"/>
              </a:rPr>
              <a:t>Culture of innovation is embedded within the UK’s maritime sector</a:t>
            </a:r>
            <a:endParaRPr lang="en-GB" dirty="0">
              <a:solidFill>
                <a:schemeClr val="bg1"/>
              </a:solidFill>
              <a:latin typeface="Roboto" panose="02000000000000000000" pitchFamily="2" charset="0"/>
              <a:ea typeface="Roboto" panose="02000000000000000000" pitchFamily="2"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387065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murraye\Downloads\35021397140_aca4170c5b_o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619" y="0"/>
            <a:ext cx="10383237" cy="6885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64805" y="5157192"/>
            <a:ext cx="4572000" cy="1200329"/>
          </a:xfrm>
          <a:prstGeom prst="rect">
            <a:avLst/>
          </a:prstGeom>
          <a:solidFill>
            <a:srgbClr val="2E3967">
              <a:alpha val="74902"/>
            </a:srgbClr>
          </a:solidFill>
        </p:spPr>
        <p:txBody>
          <a:bodyPr>
            <a:spAutoFit/>
          </a:bodyPr>
          <a:lstStyle/>
          <a:p>
            <a:r>
              <a:rPr lang="en-GB" dirty="0" smtClean="0">
                <a:solidFill>
                  <a:schemeClr val="bg1"/>
                </a:solidFill>
                <a:latin typeface="Roboto" panose="02000000000000000000" pitchFamily="2" charset="0"/>
                <a:ea typeface="Roboto" panose="02000000000000000000" pitchFamily="2" charset="0"/>
              </a:rPr>
              <a:t>ROLLS ROYCE is using advances in digital technology to drive the development of remote shipping. The UK is at the forefront of developments in autonomous vessels.</a:t>
            </a:r>
            <a:endParaRPr lang="en-GB" dirty="0" smtClean="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595407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bmurraye\Downloads\Inmarsat_Rocket_Launc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576" y="-47183"/>
            <a:ext cx="10441160" cy="6960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64804" y="5157192"/>
            <a:ext cx="5835387" cy="1077218"/>
          </a:xfrm>
          <a:prstGeom prst="rect">
            <a:avLst/>
          </a:prstGeom>
          <a:solidFill>
            <a:srgbClr val="2E3967">
              <a:alpha val="74902"/>
            </a:srgbClr>
          </a:solidFill>
        </p:spPr>
        <p:txBody>
          <a:bodyPr wrap="square">
            <a:spAutoFit/>
          </a:bodyPr>
          <a:lstStyle/>
          <a:p>
            <a:r>
              <a:rPr lang="en-GB" sz="1600" dirty="0" smtClean="0">
                <a:solidFill>
                  <a:schemeClr val="bg1"/>
                </a:solidFill>
                <a:latin typeface="Roboto" panose="02000000000000000000" pitchFamily="2" charset="0"/>
                <a:ea typeface="Roboto" panose="02000000000000000000" pitchFamily="2" charset="0"/>
              </a:rPr>
              <a:t>INMARSAT owns and operates an unrivalled global satellite network, offering mobile and fixed communications services for the global maritime industry. The UK leads the world in information communication technology innovation.</a:t>
            </a:r>
            <a:endParaRPr lang="en-GB" sz="1600" dirty="0" smtClean="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489039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murraye\Downloads\Sir Ben Ainslie with Land Rover Designed steering wheel in Bermuda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386" y="0"/>
            <a:ext cx="10436088" cy="69573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03202" y="4797152"/>
            <a:ext cx="8208912" cy="1323439"/>
          </a:xfrm>
          <a:prstGeom prst="rect">
            <a:avLst/>
          </a:prstGeom>
          <a:solidFill>
            <a:srgbClr val="2E3967">
              <a:alpha val="74902"/>
            </a:srgbClr>
          </a:solidFill>
        </p:spPr>
        <p:txBody>
          <a:bodyPr wrap="square">
            <a:spAutoFit/>
          </a:bodyPr>
          <a:lstStyle/>
          <a:p>
            <a:r>
              <a:rPr lang="en-GB" sz="1600" dirty="0" smtClean="0">
                <a:solidFill>
                  <a:schemeClr val="bg1"/>
                </a:solidFill>
                <a:latin typeface="Roboto" panose="02000000000000000000" pitchFamily="2" charset="0"/>
                <a:ea typeface="Roboto" panose="02000000000000000000" pitchFamily="2" charset="0"/>
              </a:rPr>
              <a:t>LAND ROVER BAR, the British America’s Cup Challenger, has developed cutting-edge bone conductor technology with BAE SYSTEMS, allowing sailors to keep both their ears free in order to hear external sounds, whilst providing the ability to communicate clearly with crewmates in the most challenging of racing conditions. Innovative solutions like this are found across the UK’s maritime sector.</a:t>
            </a:r>
            <a:endParaRPr lang="en-GB" sz="1600" dirty="0" smtClean="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813703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murraye\Downloads\ASV Global_C-Worker 7_Autonomous Surface Vehicle (4)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851" y="0"/>
            <a:ext cx="10369435" cy="68999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332657"/>
            <a:ext cx="2496076" cy="792088"/>
          </a:xfrm>
          <a:prstGeom prst="rect">
            <a:avLst/>
          </a:prstGeom>
        </p:spPr>
      </p:pic>
      <p:sp>
        <p:nvSpPr>
          <p:cNvPr id="7" name="Rectangle 6"/>
          <p:cNvSpPr/>
          <p:nvPr/>
        </p:nvSpPr>
        <p:spPr>
          <a:xfrm rot="19520835">
            <a:off x="-1559178" y="117492"/>
            <a:ext cx="4392488"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9520835">
            <a:off x="-1426270" y="67091"/>
            <a:ext cx="5329616"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9520835">
            <a:off x="-1003109" y="470657"/>
            <a:ext cx="5429795" cy="1080120"/>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64805" y="5157192"/>
            <a:ext cx="5475348" cy="1077218"/>
          </a:xfrm>
          <a:prstGeom prst="rect">
            <a:avLst/>
          </a:prstGeom>
          <a:solidFill>
            <a:srgbClr val="2E3967">
              <a:alpha val="74902"/>
            </a:srgbClr>
          </a:solidFill>
        </p:spPr>
        <p:txBody>
          <a:bodyPr wrap="square">
            <a:spAutoFit/>
          </a:bodyPr>
          <a:lstStyle/>
          <a:p>
            <a:r>
              <a:rPr lang="en-GB" sz="1600" dirty="0" smtClean="0">
                <a:solidFill>
                  <a:schemeClr val="bg1"/>
                </a:solidFill>
                <a:latin typeface="Roboto" panose="02000000000000000000" pitchFamily="2" charset="0"/>
                <a:ea typeface="Roboto" panose="02000000000000000000" pitchFamily="2" charset="0"/>
              </a:rPr>
              <a:t>ASV GLOBAL leads in the development of autonomous systems for commercial, scientific, military and security customers. UK companies, together with educational institutions, are driving the autonomous revolution.</a:t>
            </a:r>
            <a:endParaRPr lang="en-GB" sz="1600" dirty="0" smtClean="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007088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TotalTime>
  <Words>1045</Words>
  <Application>Microsoft Office PowerPoint</Application>
  <PresentationFormat>On-screen Show (4:3)</PresentationFormat>
  <Paragraphs>55</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Welcome to the world’s maritime centre</vt:lpstr>
      <vt:lpstr>PowerPoint Presentation</vt:lpstr>
      <vt:lpstr>PowerPoint Presentation</vt:lpstr>
      <vt:lpstr>Cutting-edge technology</vt:lpstr>
      <vt:lpstr>PowerPoint Presentation</vt:lpstr>
      <vt:lpstr>PowerPoint Presentation</vt:lpstr>
      <vt:lpstr>PowerPoint Presentation</vt:lpstr>
      <vt:lpstr>PowerPoint Presentation</vt:lpstr>
      <vt:lpstr>PowerPoint Presentation</vt:lpstr>
      <vt:lpstr>High-quality design &amp; manufacturing</vt:lpstr>
      <vt:lpstr>PowerPoint Presentation</vt:lpstr>
      <vt:lpstr>PowerPoint Presentation</vt:lpstr>
      <vt:lpstr>PowerPoint Presentation</vt:lpstr>
      <vt:lpstr>PowerPoint Presentation</vt:lpstr>
      <vt:lpstr>PowerPoint Presentation</vt:lpstr>
      <vt:lpstr>Unparalleled services expertise</vt:lpstr>
      <vt:lpstr>PowerPoint Presentation</vt:lpstr>
      <vt:lpstr>PowerPoint Presentation</vt:lpstr>
      <vt:lpstr>PowerPoint Presentation</vt:lpstr>
      <vt:lpstr>PowerPoint Presentation</vt:lpstr>
      <vt:lpstr>PowerPoint Presentation</vt:lpstr>
      <vt:lpstr>PowerPoint Presentation</vt:lpstr>
      <vt:lpstr>Major investment opportunities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look forward to partnering with you to create tomorrow’s maritime world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world’s maritime centre</dc:title>
  <dc:creator>Ben Murray</dc:creator>
  <cp:lastModifiedBy>Ben Murray</cp:lastModifiedBy>
  <cp:revision>9</cp:revision>
  <dcterms:created xsi:type="dcterms:W3CDTF">2018-02-01T13:58:44Z</dcterms:created>
  <dcterms:modified xsi:type="dcterms:W3CDTF">2018-02-01T15:08:24Z</dcterms:modified>
</cp:coreProperties>
</file>